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435" r:id="rId3"/>
    <p:sldId id="433" r:id="rId5"/>
    <p:sldId id="450" r:id="rId6"/>
    <p:sldId id="457" r:id="rId7"/>
    <p:sldId id="458" r:id="rId8"/>
    <p:sldId id="462" r:id="rId9"/>
    <p:sldId id="463" r:id="rId10"/>
    <p:sldId id="464" r:id="rId11"/>
    <p:sldId id="465" r:id="rId12"/>
    <p:sldId id="466" r:id="rId13"/>
    <p:sldId id="467" r:id="rId14"/>
    <p:sldId id="459" r:id="rId15"/>
    <p:sldId id="475" r:id="rId16"/>
    <p:sldId id="476" r:id="rId17"/>
    <p:sldId id="477" r:id="rId18"/>
    <p:sldId id="478" r:id="rId19"/>
    <p:sldId id="481" r:id="rId20"/>
    <p:sldId id="482" r:id="rId21"/>
    <p:sldId id="483" r:id="rId22"/>
    <p:sldId id="484" r:id="rId23"/>
    <p:sldId id="451" r:id="rId24"/>
    <p:sldId id="439" r:id="rId25"/>
    <p:sldId id="431" r:id="rId26"/>
  </p:sldIdLst>
  <p:sldSz cx="9144000" cy="5143500" type="screen16x9"/>
  <p:notesSz cx="6858000" cy="9144000"/>
  <p:custDataLst>
    <p:tags r:id="rId31"/>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11D51"/>
    <a:srgbClr val="D6B1C0"/>
    <a:srgbClr val="EEEEEE"/>
    <a:srgbClr val="D43E01"/>
    <a:srgbClr val="080808"/>
    <a:srgbClr val="333333"/>
    <a:srgbClr val="1C1C1C"/>
    <a:srgbClr val="5F5F5F"/>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4690"/>
  </p:normalViewPr>
  <p:slideViewPr>
    <p:cSldViewPr>
      <p:cViewPr varScale="1">
        <p:scale>
          <a:sx n="159" d="100"/>
          <a:sy n="159" d="100"/>
        </p:scale>
        <p:origin x="480" y="184"/>
      </p:cViewPr>
      <p:guideLst>
        <p:guide orient="horz" pos="1676"/>
        <p:guide pos="2880"/>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4.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4E37400-0646-4690-B3CD-AFE7E0746041}"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43FE73-A404-45C1-B77A-6DB3BD9EA953}"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5.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1.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图片 5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20" name="矩形 619"/>
          <p:cNvSpPr/>
          <p:nvPr/>
        </p:nvSpPr>
        <p:spPr>
          <a:xfrm>
            <a:off x="0" y="2967927"/>
            <a:ext cx="9144000" cy="1393649"/>
          </a:xfrm>
          <a:prstGeom prst="rect">
            <a:avLst/>
          </a:prstGeom>
          <a:solidFill>
            <a:srgbClr val="A11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7" name="组合 596"/>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598" name="同心圆 5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9" name="椭圆 59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0" name="椭圆 599"/>
          <p:cNvSpPr/>
          <p:nvPr/>
        </p:nvSpPr>
        <p:spPr>
          <a:xfrm>
            <a:off x="576178" y="1587425"/>
            <a:ext cx="677676" cy="677676"/>
          </a:xfrm>
          <a:prstGeom prst="ellipse">
            <a:avLst/>
          </a:prstGeom>
          <a:solidFill>
            <a:srgbClr val="A11D5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椭圆 600"/>
          <p:cNvSpPr/>
          <p:nvPr/>
        </p:nvSpPr>
        <p:spPr>
          <a:xfrm>
            <a:off x="1898898" y="507680"/>
            <a:ext cx="274777" cy="274777"/>
          </a:xfrm>
          <a:prstGeom prst="ellipse">
            <a:avLst/>
          </a:prstGeom>
          <a:solidFill>
            <a:srgbClr val="A11D5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2" name="组合 60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603" name="同心圆 6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4" name="椭圆 60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5" name="组合 604"/>
          <p:cNvGrpSpPr/>
          <p:nvPr/>
        </p:nvGrpSpPr>
        <p:grpSpPr>
          <a:xfrm>
            <a:off x="4044971" y="1641695"/>
            <a:ext cx="623903" cy="623903"/>
            <a:chOff x="304800" y="673100"/>
            <a:chExt cx="4000500" cy="4000500"/>
          </a:xfrm>
          <a:effectLst>
            <a:outerShdw blurRad="317500" dist="190500" dir="8100000" algn="tr" rotWithShape="0">
              <a:prstClr val="black">
                <a:alpha val="50000"/>
              </a:prstClr>
            </a:outerShdw>
          </a:effectLst>
        </p:grpSpPr>
        <p:sp>
          <p:nvSpPr>
            <p:cNvPr id="606" name="同心圆 6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7" name="椭圆 60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8" name="组合 607"/>
          <p:cNvGrpSpPr/>
          <p:nvPr/>
        </p:nvGrpSpPr>
        <p:grpSpPr>
          <a:xfrm>
            <a:off x="3590561" y="2545213"/>
            <a:ext cx="219777" cy="219777"/>
            <a:chOff x="304800" y="673100"/>
            <a:chExt cx="4000500" cy="4000500"/>
          </a:xfrm>
          <a:effectLst>
            <a:outerShdw blurRad="381000" dist="152400" dir="8100000" algn="tr" rotWithShape="0">
              <a:prstClr val="black">
                <a:alpha val="70000"/>
              </a:prstClr>
            </a:outerShdw>
          </a:effectLst>
        </p:grpSpPr>
        <p:sp>
          <p:nvSpPr>
            <p:cNvPr id="609" name="同心圆 6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0" name="椭圆 60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1" name="组合 610"/>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612" name="同心圆 6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3" name="椭圆 61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4" name="椭圆 613"/>
          <p:cNvSpPr/>
          <p:nvPr/>
        </p:nvSpPr>
        <p:spPr>
          <a:xfrm>
            <a:off x="4534785" y="1054817"/>
            <a:ext cx="274777" cy="274777"/>
          </a:xfrm>
          <a:prstGeom prst="ellipse">
            <a:avLst/>
          </a:prstGeom>
          <a:solidFill>
            <a:srgbClr val="A11D5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椭圆 614"/>
          <p:cNvSpPr/>
          <p:nvPr/>
        </p:nvSpPr>
        <p:spPr>
          <a:xfrm>
            <a:off x="4549298" y="4510926"/>
            <a:ext cx="137389" cy="137389"/>
          </a:xfrm>
          <a:prstGeom prst="ellipse">
            <a:avLst/>
          </a:prstGeom>
          <a:solidFill>
            <a:srgbClr val="A11D5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6" name="组合 615"/>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617" name="同心圆 6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8" name="椭圆 6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2" name="TextBox 7"/>
          <p:cNvSpPr>
            <a:spLocks noChangeArrowheads="1"/>
          </p:cNvSpPr>
          <p:nvPr/>
        </p:nvSpPr>
        <p:spPr bwMode="auto">
          <a:xfrm>
            <a:off x="1113036" y="3170864"/>
            <a:ext cx="5578047" cy="67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a:r>
              <a:rPr sz="3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推荐系统 - 新闻推荐</a:t>
            </a:r>
            <a:endParaRPr sz="3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 name="TextBox 7"/>
          <p:cNvSpPr>
            <a:spLocks noChangeArrowheads="1"/>
          </p:cNvSpPr>
          <p:nvPr/>
        </p:nvSpPr>
        <p:spPr bwMode="auto">
          <a:xfrm>
            <a:off x="1243855" y="3850715"/>
            <a:ext cx="4464496"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a:r>
              <a:rPr lang="en-US" altLang="zh-CN"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Reporter: </a:t>
            </a:r>
            <a:r>
              <a:rPr lang="zh-CN" alt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沈晨玙</a:t>
            </a:r>
            <a:r>
              <a:rPr lang="en-US" altLang="zh-CN"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        (</a:t>
            </a:r>
            <a:r>
              <a:rPr 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2019092121</a:t>
            </a:r>
            <a:r>
              <a:rPr lang="en-US" altLang="zh-CN"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624" name="直接连接符 623"/>
          <p:cNvCxnSpPr/>
          <p:nvPr/>
        </p:nvCxnSpPr>
        <p:spPr>
          <a:xfrm>
            <a:off x="1243855" y="3815698"/>
            <a:ext cx="5447228"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6265" y="1049872"/>
            <a:ext cx="1484807" cy="14848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399"/>
                                          </p:stCondLst>
                                        </p:cTn>
                                        <p:tgtEl>
                                          <p:spTgt spid="597"/>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597"/>
                                        </p:tgtEl>
                                        <p:attrNameLst>
                                          <p:attrName>style.visibility</p:attrName>
                                        </p:attrNameLst>
                                      </p:cBhvr>
                                      <p:to>
                                        <p:strVal val="visible"/>
                                      </p:to>
                                    </p:set>
                                    <p:anim calcmode="lin" valueType="num">
                                      <p:cBhvr>
                                        <p:cTn id="9" dur="400" fill="hold"/>
                                        <p:tgtEl>
                                          <p:spTgt spid="597"/>
                                        </p:tgtEl>
                                        <p:attrNameLst>
                                          <p:attrName>ppt_w</p:attrName>
                                        </p:attrNameLst>
                                      </p:cBhvr>
                                      <p:tavLst>
                                        <p:tav tm="0">
                                          <p:val>
                                            <p:fltVal val="0"/>
                                          </p:val>
                                        </p:tav>
                                        <p:tav tm="100000">
                                          <p:val>
                                            <p:strVal val="#ppt_w"/>
                                          </p:val>
                                        </p:tav>
                                      </p:tavLst>
                                    </p:anim>
                                    <p:anim calcmode="lin" valueType="num">
                                      <p:cBhvr>
                                        <p:cTn id="10" dur="400" fill="hold"/>
                                        <p:tgtEl>
                                          <p:spTgt spid="597"/>
                                        </p:tgtEl>
                                        <p:attrNameLst>
                                          <p:attrName>ppt_h</p:attrName>
                                        </p:attrNameLst>
                                      </p:cBhvr>
                                      <p:tavLst>
                                        <p:tav tm="0">
                                          <p:val>
                                            <p:fltVal val="0"/>
                                          </p:val>
                                        </p:tav>
                                        <p:tav tm="100000">
                                          <p:val>
                                            <p:strVal val="#ppt_h"/>
                                          </p:val>
                                        </p:tav>
                                      </p:tavLst>
                                    </p:anim>
                                    <p:animEffect transition="in" filter="fade">
                                      <p:cBhvr>
                                        <p:cTn id="11" dur="400"/>
                                        <p:tgtEl>
                                          <p:spTgt spid="597"/>
                                        </p:tgtEl>
                                      </p:cBhvr>
                                    </p:animEffect>
                                  </p:childTnLst>
                                </p:cTn>
                              </p:par>
                              <p:par>
                                <p:cTn id="12" presetID="64" presetClass="path" presetSubtype="0" fill="hold" nodeType="withEffect">
                                  <p:stCondLst>
                                    <p:cond delay="0"/>
                                  </p:stCondLst>
                                  <p:childTnLst>
                                    <p:animMotion origin="layout" path="M -4.72222E-6 -4.68026E-6 L 0.38872 0.84338 " pathEditMode="relative" rAng="0" ptsTypes="AA">
                                      <p:cBhvr>
                                        <p:cTn id="13" dur="400" spd="-100000" fill="hold"/>
                                        <p:tgtEl>
                                          <p:spTgt spid="597"/>
                                        </p:tgtEl>
                                        <p:attrNameLst>
                                          <p:attrName>ppt_x</p:attrName>
                                          <p:attrName>ppt_y</p:attrName>
                                        </p:attrNameLst>
                                      </p:cBhvr>
                                      <p:rCtr x="19427" y="42169"/>
                                    </p:animMotion>
                                  </p:childTnLst>
                                </p:cTn>
                              </p:par>
                              <p:par>
                                <p:cTn id="14" presetID="1" presetClass="entr" presetSubtype="0" fill="hold" grpId="0" nodeType="withEffect">
                                  <p:stCondLst>
                                    <p:cond delay="0"/>
                                  </p:stCondLst>
                                  <p:childTnLst>
                                    <p:set>
                                      <p:cBhvr>
                                        <p:cTn id="15" dur="1" fill="hold">
                                          <p:stCondLst>
                                            <p:cond delay="399"/>
                                          </p:stCondLst>
                                        </p:cTn>
                                        <p:tgtEl>
                                          <p:spTgt spid="601"/>
                                        </p:tgtEl>
                                        <p:attrNameLst>
                                          <p:attrName>style.visibility</p:attrName>
                                        </p:attrNameLst>
                                      </p:cBhvr>
                                      <p:to>
                                        <p:strVal val="visible"/>
                                      </p:to>
                                    </p:set>
                                  </p:childTnLst>
                                </p:cTn>
                              </p:par>
                              <p:par>
                                <p:cTn id="16" presetID="53" presetClass="entr" presetSubtype="16" fill="hold" grpId="1" nodeType="withEffect">
                                  <p:stCondLst>
                                    <p:cond delay="0"/>
                                  </p:stCondLst>
                                  <p:childTnLst>
                                    <p:set>
                                      <p:cBhvr>
                                        <p:cTn id="17" dur="1" fill="hold">
                                          <p:stCondLst>
                                            <p:cond delay="0"/>
                                          </p:stCondLst>
                                        </p:cTn>
                                        <p:tgtEl>
                                          <p:spTgt spid="601"/>
                                        </p:tgtEl>
                                        <p:attrNameLst>
                                          <p:attrName>style.visibility</p:attrName>
                                        </p:attrNameLst>
                                      </p:cBhvr>
                                      <p:to>
                                        <p:strVal val="visible"/>
                                      </p:to>
                                    </p:set>
                                    <p:anim calcmode="lin" valueType="num">
                                      <p:cBhvr>
                                        <p:cTn id="18" dur="400" fill="hold"/>
                                        <p:tgtEl>
                                          <p:spTgt spid="601"/>
                                        </p:tgtEl>
                                        <p:attrNameLst>
                                          <p:attrName>ppt_w</p:attrName>
                                        </p:attrNameLst>
                                      </p:cBhvr>
                                      <p:tavLst>
                                        <p:tav tm="0">
                                          <p:val>
                                            <p:fltVal val="0"/>
                                          </p:val>
                                        </p:tav>
                                        <p:tav tm="100000">
                                          <p:val>
                                            <p:strVal val="#ppt_w"/>
                                          </p:val>
                                        </p:tav>
                                      </p:tavLst>
                                    </p:anim>
                                    <p:anim calcmode="lin" valueType="num">
                                      <p:cBhvr>
                                        <p:cTn id="19" dur="400" fill="hold"/>
                                        <p:tgtEl>
                                          <p:spTgt spid="601"/>
                                        </p:tgtEl>
                                        <p:attrNameLst>
                                          <p:attrName>ppt_h</p:attrName>
                                        </p:attrNameLst>
                                      </p:cBhvr>
                                      <p:tavLst>
                                        <p:tav tm="0">
                                          <p:val>
                                            <p:fltVal val="0"/>
                                          </p:val>
                                        </p:tav>
                                        <p:tav tm="100000">
                                          <p:val>
                                            <p:strVal val="#ppt_h"/>
                                          </p:val>
                                        </p:tav>
                                      </p:tavLst>
                                    </p:anim>
                                    <p:animEffect transition="in" filter="fade">
                                      <p:cBhvr>
                                        <p:cTn id="20" dur="400"/>
                                        <p:tgtEl>
                                          <p:spTgt spid="601"/>
                                        </p:tgtEl>
                                      </p:cBhvr>
                                    </p:animEffect>
                                  </p:childTnLst>
                                </p:cTn>
                              </p:par>
                              <p:par>
                                <p:cTn id="21" presetID="64" presetClass="path" presetSubtype="0" fill="hold" grpId="2" nodeType="withEffect">
                                  <p:stCondLst>
                                    <p:cond delay="0"/>
                                  </p:stCondLst>
                                  <p:childTnLst>
                                    <p:animMotion origin="layout" path="M 2.77778E-6 2.422E-6 L 0.39375 -0.33797 " pathEditMode="relative" rAng="0" ptsTypes="AA">
                                      <p:cBhvr>
                                        <p:cTn id="22" dur="400" spd="-100000" fill="hold"/>
                                        <p:tgtEl>
                                          <p:spTgt spid="601"/>
                                        </p:tgtEl>
                                        <p:attrNameLst>
                                          <p:attrName>ppt_x</p:attrName>
                                          <p:attrName>ppt_y</p:attrName>
                                        </p:attrNameLst>
                                      </p:cBhvr>
                                      <p:rCtr x="19688" y="-16898"/>
                                    </p:animMotion>
                                  </p:childTnLst>
                                </p:cTn>
                              </p:par>
                              <p:par>
                                <p:cTn id="23" presetID="1" presetClass="entr" presetSubtype="0" fill="hold" nodeType="withEffect">
                                  <p:stCondLst>
                                    <p:cond delay="0"/>
                                  </p:stCondLst>
                                  <p:childTnLst>
                                    <p:set>
                                      <p:cBhvr>
                                        <p:cTn id="24" dur="1" fill="hold">
                                          <p:stCondLst>
                                            <p:cond delay="399"/>
                                          </p:stCondLst>
                                        </p:cTn>
                                        <p:tgtEl>
                                          <p:spTgt spid="602"/>
                                        </p:tgtEl>
                                        <p:attrNameLst>
                                          <p:attrName>style.visibility</p:attrName>
                                        </p:attrNameLst>
                                      </p:cBhvr>
                                      <p:to>
                                        <p:strVal val="visible"/>
                                      </p:to>
                                    </p:set>
                                  </p:childTnLst>
                                </p:cTn>
                              </p:par>
                              <p:par>
                                <p:cTn id="25" presetID="53" presetClass="entr" presetSubtype="16" fill="hold" nodeType="withEffect">
                                  <p:stCondLst>
                                    <p:cond delay="0"/>
                                  </p:stCondLst>
                                  <p:childTnLst>
                                    <p:set>
                                      <p:cBhvr>
                                        <p:cTn id="26" dur="1" fill="hold">
                                          <p:stCondLst>
                                            <p:cond delay="0"/>
                                          </p:stCondLst>
                                        </p:cTn>
                                        <p:tgtEl>
                                          <p:spTgt spid="602"/>
                                        </p:tgtEl>
                                        <p:attrNameLst>
                                          <p:attrName>style.visibility</p:attrName>
                                        </p:attrNameLst>
                                      </p:cBhvr>
                                      <p:to>
                                        <p:strVal val="visible"/>
                                      </p:to>
                                    </p:set>
                                    <p:anim calcmode="lin" valueType="num">
                                      <p:cBhvr>
                                        <p:cTn id="27" dur="400" fill="hold"/>
                                        <p:tgtEl>
                                          <p:spTgt spid="602"/>
                                        </p:tgtEl>
                                        <p:attrNameLst>
                                          <p:attrName>ppt_w</p:attrName>
                                        </p:attrNameLst>
                                      </p:cBhvr>
                                      <p:tavLst>
                                        <p:tav tm="0">
                                          <p:val>
                                            <p:fltVal val="0"/>
                                          </p:val>
                                        </p:tav>
                                        <p:tav tm="100000">
                                          <p:val>
                                            <p:strVal val="#ppt_w"/>
                                          </p:val>
                                        </p:tav>
                                      </p:tavLst>
                                    </p:anim>
                                    <p:anim calcmode="lin" valueType="num">
                                      <p:cBhvr>
                                        <p:cTn id="28" dur="400" fill="hold"/>
                                        <p:tgtEl>
                                          <p:spTgt spid="602"/>
                                        </p:tgtEl>
                                        <p:attrNameLst>
                                          <p:attrName>ppt_h</p:attrName>
                                        </p:attrNameLst>
                                      </p:cBhvr>
                                      <p:tavLst>
                                        <p:tav tm="0">
                                          <p:val>
                                            <p:fltVal val="0"/>
                                          </p:val>
                                        </p:tav>
                                        <p:tav tm="100000">
                                          <p:val>
                                            <p:strVal val="#ppt_h"/>
                                          </p:val>
                                        </p:tav>
                                      </p:tavLst>
                                    </p:anim>
                                    <p:animEffect transition="in" filter="fade">
                                      <p:cBhvr>
                                        <p:cTn id="29" dur="400"/>
                                        <p:tgtEl>
                                          <p:spTgt spid="602"/>
                                        </p:tgtEl>
                                      </p:cBhvr>
                                    </p:animEffect>
                                  </p:childTnLst>
                                </p:cTn>
                              </p:par>
                              <p:par>
                                <p:cTn id="30" presetID="64" presetClass="path" presetSubtype="0" fill="hold" nodeType="withEffect">
                                  <p:stCondLst>
                                    <p:cond delay="0"/>
                                  </p:stCondLst>
                                  <p:childTnLst>
                                    <p:animMotion origin="layout" path="M -5.55556E-7 -1.46123E-6 L 0.20451 0.58418 " pathEditMode="relative" rAng="0" ptsTypes="AA">
                                      <p:cBhvr>
                                        <p:cTn id="31" dur="400" spd="-100000" fill="hold"/>
                                        <p:tgtEl>
                                          <p:spTgt spid="60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399"/>
                                          </p:stCondLst>
                                        </p:cTn>
                                        <p:tgtEl>
                                          <p:spTgt spid="60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05"/>
                                        </p:tgtEl>
                                        <p:attrNameLst>
                                          <p:attrName>style.visibility</p:attrName>
                                        </p:attrNameLst>
                                      </p:cBhvr>
                                      <p:to>
                                        <p:strVal val="visible"/>
                                      </p:to>
                                    </p:set>
                                    <p:anim calcmode="lin" valueType="num">
                                      <p:cBhvr>
                                        <p:cTn id="36" dur="400" fill="hold"/>
                                        <p:tgtEl>
                                          <p:spTgt spid="605"/>
                                        </p:tgtEl>
                                        <p:attrNameLst>
                                          <p:attrName>ppt_w</p:attrName>
                                        </p:attrNameLst>
                                      </p:cBhvr>
                                      <p:tavLst>
                                        <p:tav tm="0">
                                          <p:val>
                                            <p:fltVal val="0"/>
                                          </p:val>
                                        </p:tav>
                                        <p:tav tm="100000">
                                          <p:val>
                                            <p:strVal val="#ppt_w"/>
                                          </p:val>
                                        </p:tav>
                                      </p:tavLst>
                                    </p:anim>
                                    <p:anim calcmode="lin" valueType="num">
                                      <p:cBhvr>
                                        <p:cTn id="37" dur="400" fill="hold"/>
                                        <p:tgtEl>
                                          <p:spTgt spid="605"/>
                                        </p:tgtEl>
                                        <p:attrNameLst>
                                          <p:attrName>ppt_h</p:attrName>
                                        </p:attrNameLst>
                                      </p:cBhvr>
                                      <p:tavLst>
                                        <p:tav tm="0">
                                          <p:val>
                                            <p:fltVal val="0"/>
                                          </p:val>
                                        </p:tav>
                                        <p:tav tm="100000">
                                          <p:val>
                                            <p:strVal val="#ppt_h"/>
                                          </p:val>
                                        </p:tav>
                                      </p:tavLst>
                                    </p:anim>
                                    <p:animEffect transition="in" filter="fade">
                                      <p:cBhvr>
                                        <p:cTn id="38" dur="400"/>
                                        <p:tgtEl>
                                          <p:spTgt spid="605"/>
                                        </p:tgtEl>
                                      </p:cBhvr>
                                    </p:animEffect>
                                  </p:childTnLst>
                                </p:cTn>
                              </p:par>
                              <p:par>
                                <p:cTn id="39" presetID="64" presetClass="path" presetSubtype="0" fill="hold" nodeType="withEffect">
                                  <p:stCondLst>
                                    <p:cond delay="0"/>
                                  </p:stCondLst>
                                  <p:childTnLst>
                                    <p:animMotion origin="layout" path="M 1.11111E-6 3.7037E-7 L -0.52465 -0.50957 " pathEditMode="relative" rAng="0" ptsTypes="AA">
                                      <p:cBhvr>
                                        <p:cTn id="40" dur="400" spd="-100000" fill="hold"/>
                                        <p:tgtEl>
                                          <p:spTgt spid="605"/>
                                        </p:tgtEl>
                                        <p:attrNameLst>
                                          <p:attrName>ppt_x</p:attrName>
                                          <p:attrName>ppt_y</p:attrName>
                                        </p:attrNameLst>
                                      </p:cBhvr>
                                      <p:rCtr x="-26233" y="-25494"/>
                                    </p:animMotion>
                                  </p:childTnLst>
                                </p:cTn>
                              </p:par>
                              <p:par>
                                <p:cTn id="41" presetID="1" presetClass="entr" presetSubtype="0" fill="hold" grpId="0" nodeType="withEffect">
                                  <p:stCondLst>
                                    <p:cond delay="0"/>
                                  </p:stCondLst>
                                  <p:childTnLst>
                                    <p:set>
                                      <p:cBhvr>
                                        <p:cTn id="42" dur="1" fill="hold">
                                          <p:stCondLst>
                                            <p:cond delay="399"/>
                                          </p:stCondLst>
                                        </p:cTn>
                                        <p:tgtEl>
                                          <p:spTgt spid="614"/>
                                        </p:tgtEl>
                                        <p:attrNameLst>
                                          <p:attrName>style.visibility</p:attrName>
                                        </p:attrNameLst>
                                      </p:cBhvr>
                                      <p:to>
                                        <p:strVal val="visible"/>
                                      </p:to>
                                    </p:set>
                                  </p:childTnLst>
                                </p:cTn>
                              </p:par>
                              <p:par>
                                <p:cTn id="43" presetID="53" presetClass="entr" presetSubtype="16" fill="hold" grpId="1" nodeType="withEffect">
                                  <p:stCondLst>
                                    <p:cond delay="0"/>
                                  </p:stCondLst>
                                  <p:childTnLst>
                                    <p:set>
                                      <p:cBhvr>
                                        <p:cTn id="44" dur="1" fill="hold">
                                          <p:stCondLst>
                                            <p:cond delay="0"/>
                                          </p:stCondLst>
                                        </p:cTn>
                                        <p:tgtEl>
                                          <p:spTgt spid="614"/>
                                        </p:tgtEl>
                                        <p:attrNameLst>
                                          <p:attrName>style.visibility</p:attrName>
                                        </p:attrNameLst>
                                      </p:cBhvr>
                                      <p:to>
                                        <p:strVal val="visible"/>
                                      </p:to>
                                    </p:set>
                                    <p:anim calcmode="lin" valueType="num">
                                      <p:cBhvr>
                                        <p:cTn id="45" dur="400" fill="hold"/>
                                        <p:tgtEl>
                                          <p:spTgt spid="614"/>
                                        </p:tgtEl>
                                        <p:attrNameLst>
                                          <p:attrName>ppt_w</p:attrName>
                                        </p:attrNameLst>
                                      </p:cBhvr>
                                      <p:tavLst>
                                        <p:tav tm="0">
                                          <p:val>
                                            <p:fltVal val="0"/>
                                          </p:val>
                                        </p:tav>
                                        <p:tav tm="100000">
                                          <p:val>
                                            <p:strVal val="#ppt_w"/>
                                          </p:val>
                                        </p:tav>
                                      </p:tavLst>
                                    </p:anim>
                                    <p:anim calcmode="lin" valueType="num">
                                      <p:cBhvr>
                                        <p:cTn id="46" dur="400" fill="hold"/>
                                        <p:tgtEl>
                                          <p:spTgt spid="614"/>
                                        </p:tgtEl>
                                        <p:attrNameLst>
                                          <p:attrName>ppt_h</p:attrName>
                                        </p:attrNameLst>
                                      </p:cBhvr>
                                      <p:tavLst>
                                        <p:tav tm="0">
                                          <p:val>
                                            <p:fltVal val="0"/>
                                          </p:val>
                                        </p:tav>
                                        <p:tav tm="100000">
                                          <p:val>
                                            <p:strVal val="#ppt_h"/>
                                          </p:val>
                                        </p:tav>
                                      </p:tavLst>
                                    </p:anim>
                                    <p:animEffect transition="in" filter="fade">
                                      <p:cBhvr>
                                        <p:cTn id="47" dur="400"/>
                                        <p:tgtEl>
                                          <p:spTgt spid="614"/>
                                        </p:tgtEl>
                                      </p:cBhvr>
                                    </p:animEffect>
                                  </p:childTnLst>
                                </p:cTn>
                              </p:par>
                              <p:par>
                                <p:cTn id="48" presetID="64" presetClass="path" presetSubtype="0" fill="hold" grpId="2" nodeType="withEffect">
                                  <p:stCondLst>
                                    <p:cond delay="0"/>
                                  </p:stCondLst>
                                  <p:childTnLst>
                                    <p:animMotion origin="layout" path="M -2.22222E-6 1.18319E-6 L 0.21702 -0.37071 " pathEditMode="relative" rAng="0" ptsTypes="AA">
                                      <p:cBhvr>
                                        <p:cTn id="49" dur="400" spd="-100000" fill="hold"/>
                                        <p:tgtEl>
                                          <p:spTgt spid="614"/>
                                        </p:tgtEl>
                                        <p:attrNameLst>
                                          <p:attrName>ppt_x</p:attrName>
                                          <p:attrName>ppt_y</p:attrName>
                                        </p:attrNameLst>
                                      </p:cBhvr>
                                      <p:rCtr x="10851" y="-18536"/>
                                    </p:animMotion>
                                  </p:childTnLst>
                                </p:cTn>
                              </p:par>
                              <p:par>
                                <p:cTn id="50" presetID="1" presetClass="entr" presetSubtype="0" fill="hold" grpId="0" nodeType="withEffect">
                                  <p:stCondLst>
                                    <p:cond delay="0"/>
                                  </p:stCondLst>
                                  <p:childTnLst>
                                    <p:set>
                                      <p:cBhvr>
                                        <p:cTn id="51" dur="1" fill="hold">
                                          <p:stCondLst>
                                            <p:cond delay="399"/>
                                          </p:stCondLst>
                                        </p:cTn>
                                        <p:tgtEl>
                                          <p:spTgt spid="615"/>
                                        </p:tgtEl>
                                        <p:attrNameLst>
                                          <p:attrName>style.visibility</p:attrName>
                                        </p:attrNameLst>
                                      </p:cBhvr>
                                      <p:to>
                                        <p:strVal val="visible"/>
                                      </p:to>
                                    </p:set>
                                  </p:childTnLst>
                                </p:cTn>
                              </p:par>
                              <p:par>
                                <p:cTn id="52" presetID="53" presetClass="entr" presetSubtype="16" fill="hold" grpId="1" nodeType="withEffect">
                                  <p:stCondLst>
                                    <p:cond delay="0"/>
                                  </p:stCondLst>
                                  <p:childTnLst>
                                    <p:set>
                                      <p:cBhvr>
                                        <p:cTn id="53" dur="1" fill="hold">
                                          <p:stCondLst>
                                            <p:cond delay="0"/>
                                          </p:stCondLst>
                                        </p:cTn>
                                        <p:tgtEl>
                                          <p:spTgt spid="615"/>
                                        </p:tgtEl>
                                        <p:attrNameLst>
                                          <p:attrName>style.visibility</p:attrName>
                                        </p:attrNameLst>
                                      </p:cBhvr>
                                      <p:to>
                                        <p:strVal val="visible"/>
                                      </p:to>
                                    </p:set>
                                    <p:anim calcmode="lin" valueType="num">
                                      <p:cBhvr>
                                        <p:cTn id="54" dur="400" fill="hold"/>
                                        <p:tgtEl>
                                          <p:spTgt spid="615"/>
                                        </p:tgtEl>
                                        <p:attrNameLst>
                                          <p:attrName>ppt_w</p:attrName>
                                        </p:attrNameLst>
                                      </p:cBhvr>
                                      <p:tavLst>
                                        <p:tav tm="0">
                                          <p:val>
                                            <p:fltVal val="0"/>
                                          </p:val>
                                        </p:tav>
                                        <p:tav tm="100000">
                                          <p:val>
                                            <p:strVal val="#ppt_w"/>
                                          </p:val>
                                        </p:tav>
                                      </p:tavLst>
                                    </p:anim>
                                    <p:anim calcmode="lin" valueType="num">
                                      <p:cBhvr>
                                        <p:cTn id="55" dur="400" fill="hold"/>
                                        <p:tgtEl>
                                          <p:spTgt spid="615"/>
                                        </p:tgtEl>
                                        <p:attrNameLst>
                                          <p:attrName>ppt_h</p:attrName>
                                        </p:attrNameLst>
                                      </p:cBhvr>
                                      <p:tavLst>
                                        <p:tav tm="0">
                                          <p:val>
                                            <p:fltVal val="0"/>
                                          </p:val>
                                        </p:tav>
                                        <p:tav tm="100000">
                                          <p:val>
                                            <p:strVal val="#ppt_h"/>
                                          </p:val>
                                        </p:tav>
                                      </p:tavLst>
                                    </p:anim>
                                    <p:animEffect transition="in" filter="fade">
                                      <p:cBhvr>
                                        <p:cTn id="56" dur="400"/>
                                        <p:tgtEl>
                                          <p:spTgt spid="615"/>
                                        </p:tgtEl>
                                      </p:cBhvr>
                                    </p:animEffect>
                                  </p:childTnLst>
                                </p:cTn>
                              </p:par>
                              <p:par>
                                <p:cTn id="57" presetID="64" presetClass="path" presetSubtype="0" fill="hold" grpId="2" nodeType="withEffect">
                                  <p:stCondLst>
                                    <p:cond delay="0"/>
                                  </p:stCondLst>
                                  <p:childTnLst>
                                    <p:animMotion origin="layout" path="M 5E-6 2.09762E-6 L -0.18855 -1.11369 " pathEditMode="relative" rAng="0" ptsTypes="AA">
                                      <p:cBhvr>
                                        <p:cTn id="58" dur="400" spd="-100000" fill="hold"/>
                                        <p:tgtEl>
                                          <p:spTgt spid="615"/>
                                        </p:tgtEl>
                                        <p:attrNameLst>
                                          <p:attrName>ppt_x</p:attrName>
                                          <p:attrName>ppt_y</p:attrName>
                                        </p:attrNameLst>
                                      </p:cBhvr>
                                      <p:rCtr x="-9427" y="-55700"/>
                                    </p:animMotion>
                                  </p:childTnLst>
                                </p:cTn>
                              </p:par>
                              <p:par>
                                <p:cTn id="59" presetID="1" presetClass="entr" presetSubtype="0" fill="hold" grpId="0" nodeType="withEffect">
                                  <p:stCondLst>
                                    <p:cond delay="0"/>
                                  </p:stCondLst>
                                  <p:childTnLst>
                                    <p:set>
                                      <p:cBhvr>
                                        <p:cTn id="60" dur="1" fill="hold">
                                          <p:stCondLst>
                                            <p:cond delay="399"/>
                                          </p:stCondLst>
                                        </p:cTn>
                                        <p:tgtEl>
                                          <p:spTgt spid="600"/>
                                        </p:tgtEl>
                                        <p:attrNameLst>
                                          <p:attrName>style.visibility</p:attrName>
                                        </p:attrNameLst>
                                      </p:cBhvr>
                                      <p:to>
                                        <p:strVal val="visible"/>
                                      </p:to>
                                    </p:set>
                                  </p:childTnLst>
                                </p:cTn>
                              </p:par>
                              <p:par>
                                <p:cTn id="61" presetID="53" presetClass="entr" presetSubtype="16" fill="hold" grpId="1" nodeType="withEffect">
                                  <p:stCondLst>
                                    <p:cond delay="0"/>
                                  </p:stCondLst>
                                  <p:childTnLst>
                                    <p:set>
                                      <p:cBhvr>
                                        <p:cTn id="62" dur="1" fill="hold">
                                          <p:stCondLst>
                                            <p:cond delay="0"/>
                                          </p:stCondLst>
                                        </p:cTn>
                                        <p:tgtEl>
                                          <p:spTgt spid="600"/>
                                        </p:tgtEl>
                                        <p:attrNameLst>
                                          <p:attrName>style.visibility</p:attrName>
                                        </p:attrNameLst>
                                      </p:cBhvr>
                                      <p:to>
                                        <p:strVal val="visible"/>
                                      </p:to>
                                    </p:set>
                                    <p:anim calcmode="lin" valueType="num">
                                      <p:cBhvr>
                                        <p:cTn id="63" dur="400" fill="hold"/>
                                        <p:tgtEl>
                                          <p:spTgt spid="600"/>
                                        </p:tgtEl>
                                        <p:attrNameLst>
                                          <p:attrName>ppt_w</p:attrName>
                                        </p:attrNameLst>
                                      </p:cBhvr>
                                      <p:tavLst>
                                        <p:tav tm="0">
                                          <p:val>
                                            <p:fltVal val="0"/>
                                          </p:val>
                                        </p:tav>
                                        <p:tav tm="100000">
                                          <p:val>
                                            <p:strVal val="#ppt_w"/>
                                          </p:val>
                                        </p:tav>
                                      </p:tavLst>
                                    </p:anim>
                                    <p:anim calcmode="lin" valueType="num">
                                      <p:cBhvr>
                                        <p:cTn id="64" dur="400" fill="hold"/>
                                        <p:tgtEl>
                                          <p:spTgt spid="600"/>
                                        </p:tgtEl>
                                        <p:attrNameLst>
                                          <p:attrName>ppt_h</p:attrName>
                                        </p:attrNameLst>
                                      </p:cBhvr>
                                      <p:tavLst>
                                        <p:tav tm="0">
                                          <p:val>
                                            <p:fltVal val="0"/>
                                          </p:val>
                                        </p:tav>
                                        <p:tav tm="100000">
                                          <p:val>
                                            <p:strVal val="#ppt_h"/>
                                          </p:val>
                                        </p:tav>
                                      </p:tavLst>
                                    </p:anim>
                                    <p:animEffect transition="in" filter="fade">
                                      <p:cBhvr>
                                        <p:cTn id="65" dur="400"/>
                                        <p:tgtEl>
                                          <p:spTgt spid="600"/>
                                        </p:tgtEl>
                                      </p:cBhvr>
                                    </p:animEffect>
                                  </p:childTnLst>
                                </p:cTn>
                              </p:par>
                              <p:par>
                                <p:cTn id="66" presetID="64" presetClass="path" presetSubtype="0" fill="hold" grpId="2" nodeType="withEffect">
                                  <p:stCondLst>
                                    <p:cond delay="0"/>
                                  </p:stCondLst>
                                  <p:childTnLst>
                                    <p:animMotion origin="layout" path="M 0 -2.71605E-6 L 0.12309 0.575 " pathEditMode="relative" rAng="0" ptsTypes="AA">
                                      <p:cBhvr>
                                        <p:cTn id="67" dur="400" spd="-100000" fill="hold"/>
                                        <p:tgtEl>
                                          <p:spTgt spid="600"/>
                                        </p:tgtEl>
                                        <p:attrNameLst>
                                          <p:attrName>ppt_x</p:attrName>
                                          <p:attrName>ppt_y</p:attrName>
                                        </p:attrNameLst>
                                      </p:cBhvr>
                                      <p:rCtr x="6146" y="28735"/>
                                    </p:animMotion>
                                  </p:childTnLst>
                                </p:cTn>
                              </p:par>
                              <p:par>
                                <p:cTn id="68" presetID="1" presetClass="entr" presetSubtype="0" fill="hold" nodeType="withEffect">
                                  <p:stCondLst>
                                    <p:cond delay="0"/>
                                  </p:stCondLst>
                                  <p:childTnLst>
                                    <p:set>
                                      <p:cBhvr>
                                        <p:cTn id="69" dur="1" fill="hold">
                                          <p:stCondLst>
                                            <p:cond delay="399"/>
                                          </p:stCondLst>
                                        </p:cTn>
                                        <p:tgtEl>
                                          <p:spTgt spid="608"/>
                                        </p:tgtEl>
                                        <p:attrNameLst>
                                          <p:attrName>style.visibility</p:attrName>
                                        </p:attrNameLst>
                                      </p:cBhvr>
                                      <p:to>
                                        <p:strVal val="visible"/>
                                      </p:to>
                                    </p:set>
                                  </p:childTnLst>
                                </p:cTn>
                              </p:par>
                              <p:par>
                                <p:cTn id="70" presetID="53" presetClass="entr" presetSubtype="16" fill="hold" nodeType="withEffect">
                                  <p:stCondLst>
                                    <p:cond delay="0"/>
                                  </p:stCondLst>
                                  <p:childTnLst>
                                    <p:set>
                                      <p:cBhvr>
                                        <p:cTn id="71" dur="1" fill="hold">
                                          <p:stCondLst>
                                            <p:cond delay="0"/>
                                          </p:stCondLst>
                                        </p:cTn>
                                        <p:tgtEl>
                                          <p:spTgt spid="608"/>
                                        </p:tgtEl>
                                        <p:attrNameLst>
                                          <p:attrName>style.visibility</p:attrName>
                                        </p:attrNameLst>
                                      </p:cBhvr>
                                      <p:to>
                                        <p:strVal val="visible"/>
                                      </p:to>
                                    </p:set>
                                    <p:anim calcmode="lin" valueType="num">
                                      <p:cBhvr>
                                        <p:cTn id="72" dur="400" fill="hold"/>
                                        <p:tgtEl>
                                          <p:spTgt spid="608"/>
                                        </p:tgtEl>
                                        <p:attrNameLst>
                                          <p:attrName>ppt_w</p:attrName>
                                        </p:attrNameLst>
                                      </p:cBhvr>
                                      <p:tavLst>
                                        <p:tav tm="0">
                                          <p:val>
                                            <p:fltVal val="0"/>
                                          </p:val>
                                        </p:tav>
                                        <p:tav tm="100000">
                                          <p:val>
                                            <p:strVal val="#ppt_w"/>
                                          </p:val>
                                        </p:tav>
                                      </p:tavLst>
                                    </p:anim>
                                    <p:anim calcmode="lin" valueType="num">
                                      <p:cBhvr>
                                        <p:cTn id="73" dur="400" fill="hold"/>
                                        <p:tgtEl>
                                          <p:spTgt spid="608"/>
                                        </p:tgtEl>
                                        <p:attrNameLst>
                                          <p:attrName>ppt_h</p:attrName>
                                        </p:attrNameLst>
                                      </p:cBhvr>
                                      <p:tavLst>
                                        <p:tav tm="0">
                                          <p:val>
                                            <p:fltVal val="0"/>
                                          </p:val>
                                        </p:tav>
                                        <p:tav tm="100000">
                                          <p:val>
                                            <p:strVal val="#ppt_h"/>
                                          </p:val>
                                        </p:tav>
                                      </p:tavLst>
                                    </p:anim>
                                    <p:animEffect transition="in" filter="fade">
                                      <p:cBhvr>
                                        <p:cTn id="74" dur="400"/>
                                        <p:tgtEl>
                                          <p:spTgt spid="608"/>
                                        </p:tgtEl>
                                      </p:cBhvr>
                                    </p:animEffect>
                                  </p:childTnLst>
                                </p:cTn>
                              </p:par>
                              <p:par>
                                <p:cTn id="75" presetID="64" presetClass="path" presetSubtype="0" fill="hold" nodeType="withEffect">
                                  <p:stCondLst>
                                    <p:cond delay="0"/>
                                  </p:stCondLst>
                                  <p:childTnLst>
                                    <p:animMotion origin="layout" path="M 2.5E-6 6.17284E-7 L -0.71736 -0.40556 " pathEditMode="relative" rAng="0" ptsTypes="AA">
                                      <p:cBhvr>
                                        <p:cTn id="76" dur="400" spd="-100000" fill="hold"/>
                                        <p:tgtEl>
                                          <p:spTgt spid="608"/>
                                        </p:tgtEl>
                                        <p:attrNameLst>
                                          <p:attrName>ppt_x</p:attrName>
                                          <p:attrName>ppt_y</p:attrName>
                                        </p:attrNameLst>
                                      </p:cBhvr>
                                      <p:rCtr x="-35868" y="-20278"/>
                                    </p:animMotion>
                                  </p:childTnLst>
                                </p:cTn>
                              </p:par>
                              <p:par>
                                <p:cTn id="77" presetID="1" presetClass="entr" presetSubtype="0" fill="hold" nodeType="withEffect">
                                  <p:stCondLst>
                                    <p:cond delay="0"/>
                                  </p:stCondLst>
                                  <p:childTnLst>
                                    <p:set>
                                      <p:cBhvr>
                                        <p:cTn id="78" dur="1" fill="hold">
                                          <p:stCondLst>
                                            <p:cond delay="399"/>
                                          </p:stCondLst>
                                        </p:cTn>
                                        <p:tgtEl>
                                          <p:spTgt spid="611"/>
                                        </p:tgtEl>
                                        <p:attrNameLst>
                                          <p:attrName>style.visibility</p:attrName>
                                        </p:attrNameLst>
                                      </p:cBhvr>
                                      <p:to>
                                        <p:strVal val="visible"/>
                                      </p:to>
                                    </p:set>
                                  </p:childTnLst>
                                </p:cTn>
                              </p:par>
                              <p:par>
                                <p:cTn id="79" presetID="53" presetClass="entr" presetSubtype="16" fill="hold" nodeType="withEffect">
                                  <p:stCondLst>
                                    <p:cond delay="0"/>
                                  </p:stCondLst>
                                  <p:childTnLst>
                                    <p:set>
                                      <p:cBhvr>
                                        <p:cTn id="80" dur="1" fill="hold">
                                          <p:stCondLst>
                                            <p:cond delay="0"/>
                                          </p:stCondLst>
                                        </p:cTn>
                                        <p:tgtEl>
                                          <p:spTgt spid="611"/>
                                        </p:tgtEl>
                                        <p:attrNameLst>
                                          <p:attrName>style.visibility</p:attrName>
                                        </p:attrNameLst>
                                      </p:cBhvr>
                                      <p:to>
                                        <p:strVal val="visible"/>
                                      </p:to>
                                    </p:set>
                                    <p:anim calcmode="lin" valueType="num">
                                      <p:cBhvr>
                                        <p:cTn id="81" dur="400" fill="hold"/>
                                        <p:tgtEl>
                                          <p:spTgt spid="611"/>
                                        </p:tgtEl>
                                        <p:attrNameLst>
                                          <p:attrName>ppt_w</p:attrName>
                                        </p:attrNameLst>
                                      </p:cBhvr>
                                      <p:tavLst>
                                        <p:tav tm="0">
                                          <p:val>
                                            <p:fltVal val="0"/>
                                          </p:val>
                                        </p:tav>
                                        <p:tav tm="100000">
                                          <p:val>
                                            <p:strVal val="#ppt_w"/>
                                          </p:val>
                                        </p:tav>
                                      </p:tavLst>
                                    </p:anim>
                                    <p:anim calcmode="lin" valueType="num">
                                      <p:cBhvr>
                                        <p:cTn id="82" dur="400" fill="hold"/>
                                        <p:tgtEl>
                                          <p:spTgt spid="611"/>
                                        </p:tgtEl>
                                        <p:attrNameLst>
                                          <p:attrName>ppt_h</p:attrName>
                                        </p:attrNameLst>
                                      </p:cBhvr>
                                      <p:tavLst>
                                        <p:tav tm="0">
                                          <p:val>
                                            <p:fltVal val="0"/>
                                          </p:val>
                                        </p:tav>
                                        <p:tav tm="100000">
                                          <p:val>
                                            <p:strVal val="#ppt_h"/>
                                          </p:val>
                                        </p:tav>
                                      </p:tavLst>
                                    </p:anim>
                                    <p:animEffect transition="in" filter="fade">
                                      <p:cBhvr>
                                        <p:cTn id="83" dur="400"/>
                                        <p:tgtEl>
                                          <p:spTgt spid="611"/>
                                        </p:tgtEl>
                                      </p:cBhvr>
                                    </p:animEffect>
                                  </p:childTnLst>
                                </p:cTn>
                              </p:par>
                              <p:par>
                                <p:cTn id="84" presetID="64" presetClass="path" presetSubtype="0" fill="hold" nodeType="withEffect">
                                  <p:stCondLst>
                                    <p:cond delay="0"/>
                                  </p:stCondLst>
                                  <p:childTnLst>
                                    <p:animMotion origin="layout" path="M -8.33333E-7 3.20988E-6 L 1.0349 -0.87346 " pathEditMode="relative" rAng="0" ptsTypes="AA">
                                      <p:cBhvr>
                                        <p:cTn id="85" dur="400" spd="-100000" fill="hold"/>
                                        <p:tgtEl>
                                          <p:spTgt spid="611"/>
                                        </p:tgtEl>
                                        <p:attrNameLst>
                                          <p:attrName>ppt_x</p:attrName>
                                          <p:attrName>ppt_y</p:attrName>
                                        </p:attrNameLst>
                                      </p:cBhvr>
                                      <p:rCtr x="51736" y="-43673"/>
                                    </p:animMotion>
                                  </p:childTnLst>
                                </p:cTn>
                              </p:par>
                              <p:par>
                                <p:cTn id="86" presetID="1" presetClass="entr" presetSubtype="0" fill="hold" nodeType="withEffect">
                                  <p:stCondLst>
                                    <p:cond delay="0"/>
                                  </p:stCondLst>
                                  <p:childTnLst>
                                    <p:set>
                                      <p:cBhvr>
                                        <p:cTn id="87" dur="1" fill="hold">
                                          <p:stCondLst>
                                            <p:cond delay="399"/>
                                          </p:stCondLst>
                                        </p:cTn>
                                        <p:tgtEl>
                                          <p:spTgt spid="616"/>
                                        </p:tgtEl>
                                        <p:attrNameLst>
                                          <p:attrName>style.visibility</p:attrName>
                                        </p:attrNameLst>
                                      </p:cBhvr>
                                      <p:to>
                                        <p:strVal val="visible"/>
                                      </p:to>
                                    </p:set>
                                  </p:childTnLst>
                                </p:cTn>
                              </p:par>
                              <p:par>
                                <p:cTn id="88" presetID="53" presetClass="entr" presetSubtype="16" fill="hold" nodeType="withEffect">
                                  <p:stCondLst>
                                    <p:cond delay="0"/>
                                  </p:stCondLst>
                                  <p:childTnLst>
                                    <p:set>
                                      <p:cBhvr>
                                        <p:cTn id="89" dur="1" fill="hold">
                                          <p:stCondLst>
                                            <p:cond delay="0"/>
                                          </p:stCondLst>
                                        </p:cTn>
                                        <p:tgtEl>
                                          <p:spTgt spid="616"/>
                                        </p:tgtEl>
                                        <p:attrNameLst>
                                          <p:attrName>style.visibility</p:attrName>
                                        </p:attrNameLst>
                                      </p:cBhvr>
                                      <p:to>
                                        <p:strVal val="visible"/>
                                      </p:to>
                                    </p:set>
                                    <p:anim calcmode="lin" valueType="num">
                                      <p:cBhvr>
                                        <p:cTn id="90" dur="400" fill="hold"/>
                                        <p:tgtEl>
                                          <p:spTgt spid="616"/>
                                        </p:tgtEl>
                                        <p:attrNameLst>
                                          <p:attrName>ppt_w</p:attrName>
                                        </p:attrNameLst>
                                      </p:cBhvr>
                                      <p:tavLst>
                                        <p:tav tm="0">
                                          <p:val>
                                            <p:fltVal val="0"/>
                                          </p:val>
                                        </p:tav>
                                        <p:tav tm="100000">
                                          <p:val>
                                            <p:strVal val="#ppt_w"/>
                                          </p:val>
                                        </p:tav>
                                      </p:tavLst>
                                    </p:anim>
                                    <p:anim calcmode="lin" valueType="num">
                                      <p:cBhvr>
                                        <p:cTn id="91" dur="400" fill="hold"/>
                                        <p:tgtEl>
                                          <p:spTgt spid="616"/>
                                        </p:tgtEl>
                                        <p:attrNameLst>
                                          <p:attrName>ppt_h</p:attrName>
                                        </p:attrNameLst>
                                      </p:cBhvr>
                                      <p:tavLst>
                                        <p:tav tm="0">
                                          <p:val>
                                            <p:fltVal val="0"/>
                                          </p:val>
                                        </p:tav>
                                        <p:tav tm="100000">
                                          <p:val>
                                            <p:strVal val="#ppt_h"/>
                                          </p:val>
                                        </p:tav>
                                      </p:tavLst>
                                    </p:anim>
                                    <p:animEffect transition="in" filter="fade">
                                      <p:cBhvr>
                                        <p:cTn id="92" dur="400"/>
                                        <p:tgtEl>
                                          <p:spTgt spid="616"/>
                                        </p:tgtEl>
                                      </p:cBhvr>
                                    </p:animEffect>
                                  </p:childTnLst>
                                </p:cTn>
                              </p:par>
                              <p:par>
                                <p:cTn id="93" presetID="64" presetClass="path" presetSubtype="0" fill="hold" nodeType="withEffect">
                                  <p:stCondLst>
                                    <p:cond delay="0"/>
                                  </p:stCondLst>
                                  <p:childTnLst>
                                    <p:animMotion origin="layout" path="M 4.44444E-6 4.32099E-6 L -0.64115 -0.9497 " pathEditMode="relative" rAng="0" ptsTypes="AA">
                                      <p:cBhvr>
                                        <p:cTn id="94" dur="400" spd="-100000" fill="hold"/>
                                        <p:tgtEl>
                                          <p:spTgt spid="616"/>
                                        </p:tgtEl>
                                        <p:attrNameLst>
                                          <p:attrName>ppt_x</p:attrName>
                                          <p:attrName>ppt_y</p:attrName>
                                        </p:attrNameLst>
                                      </p:cBhvr>
                                      <p:rCtr x="-32066" y="-47500"/>
                                    </p:animMotion>
                                  </p:childTnLst>
                                </p:cTn>
                              </p:par>
                            </p:childTnLst>
                          </p:cTn>
                        </p:par>
                        <p:par>
                          <p:cTn id="95" fill="hold">
                            <p:stCondLst>
                              <p:cond delay="500"/>
                            </p:stCondLst>
                            <p:childTnLst>
                              <p:par>
                                <p:cTn id="96" presetID="22" presetClass="entr" presetSubtype="4" fill="hold" grpId="0" nodeType="afterEffect">
                                  <p:stCondLst>
                                    <p:cond delay="0"/>
                                  </p:stCondLst>
                                  <p:childTnLst>
                                    <p:set>
                                      <p:cBhvr>
                                        <p:cTn id="97" dur="1" fill="hold">
                                          <p:stCondLst>
                                            <p:cond delay="0"/>
                                          </p:stCondLst>
                                        </p:cTn>
                                        <p:tgtEl>
                                          <p:spTgt spid="620"/>
                                        </p:tgtEl>
                                        <p:attrNameLst>
                                          <p:attrName>style.visibility</p:attrName>
                                        </p:attrNameLst>
                                      </p:cBhvr>
                                      <p:to>
                                        <p:strVal val="visible"/>
                                      </p:to>
                                    </p:set>
                                    <p:animEffect transition="in" filter="wipe(down)">
                                      <p:cBhvr>
                                        <p:cTn id="98" dur="400"/>
                                        <p:tgtEl>
                                          <p:spTgt spid="620"/>
                                        </p:tgtEl>
                                      </p:cBhvr>
                                    </p:animEffect>
                                  </p:childTnLst>
                                </p:cTn>
                              </p:par>
                            </p:childTnLst>
                          </p:cTn>
                        </p:par>
                        <p:par>
                          <p:cTn id="99" fill="hold">
                            <p:stCondLst>
                              <p:cond delay="1000"/>
                            </p:stCondLst>
                            <p:childTnLst>
                              <p:par>
                                <p:cTn id="100" presetID="2" presetClass="entr" presetSubtype="8" fill="hold" nodeType="afterEffect">
                                  <p:stCondLst>
                                    <p:cond delay="0"/>
                                  </p:stCondLst>
                                  <p:childTnLst>
                                    <p:set>
                                      <p:cBhvr>
                                        <p:cTn id="101" dur="1" fill="hold">
                                          <p:stCondLst>
                                            <p:cond delay="0"/>
                                          </p:stCondLst>
                                        </p:cTn>
                                        <p:tgtEl>
                                          <p:spTgt spid="624"/>
                                        </p:tgtEl>
                                        <p:attrNameLst>
                                          <p:attrName>style.visibility</p:attrName>
                                        </p:attrNameLst>
                                      </p:cBhvr>
                                      <p:to>
                                        <p:strVal val="visible"/>
                                      </p:to>
                                    </p:set>
                                    <p:anim calcmode="lin" valueType="num">
                                      <p:cBhvr additive="base">
                                        <p:cTn id="102" dur="400" fill="hold"/>
                                        <p:tgtEl>
                                          <p:spTgt spid="624"/>
                                        </p:tgtEl>
                                        <p:attrNameLst>
                                          <p:attrName>ppt_x</p:attrName>
                                        </p:attrNameLst>
                                      </p:cBhvr>
                                      <p:tavLst>
                                        <p:tav tm="0">
                                          <p:val>
                                            <p:strVal val="0-#ppt_w/2"/>
                                          </p:val>
                                        </p:tav>
                                        <p:tav tm="100000">
                                          <p:val>
                                            <p:strVal val="#ppt_x"/>
                                          </p:val>
                                        </p:tav>
                                      </p:tavLst>
                                    </p:anim>
                                    <p:anim calcmode="lin" valueType="num">
                                      <p:cBhvr additive="base">
                                        <p:cTn id="103" dur="400" fill="hold"/>
                                        <p:tgtEl>
                                          <p:spTgt spid="624"/>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622"/>
                                        </p:tgtEl>
                                        <p:attrNameLst>
                                          <p:attrName>style.visibility</p:attrName>
                                        </p:attrNameLst>
                                      </p:cBhvr>
                                      <p:to>
                                        <p:strVal val="visible"/>
                                      </p:to>
                                    </p:set>
                                    <p:anim calcmode="lin" valueType="num">
                                      <p:cBhvr>
                                        <p:cTn id="108" dur="400" fill="hold"/>
                                        <p:tgtEl>
                                          <p:spTgt spid="622"/>
                                        </p:tgtEl>
                                        <p:attrNameLst>
                                          <p:attrName>ppt_w</p:attrName>
                                        </p:attrNameLst>
                                      </p:cBhvr>
                                      <p:tavLst>
                                        <p:tav tm="0">
                                          <p:val>
                                            <p:fltVal val="0"/>
                                          </p:val>
                                        </p:tav>
                                        <p:tav tm="100000">
                                          <p:val>
                                            <p:strVal val="#ppt_w"/>
                                          </p:val>
                                        </p:tav>
                                      </p:tavLst>
                                    </p:anim>
                                    <p:anim calcmode="lin" valueType="num">
                                      <p:cBhvr>
                                        <p:cTn id="109" dur="400" fill="hold"/>
                                        <p:tgtEl>
                                          <p:spTgt spid="622"/>
                                        </p:tgtEl>
                                        <p:attrNameLst>
                                          <p:attrName>ppt_h</p:attrName>
                                        </p:attrNameLst>
                                      </p:cBhvr>
                                      <p:tavLst>
                                        <p:tav tm="0">
                                          <p:val>
                                            <p:fltVal val="0"/>
                                          </p:val>
                                        </p:tav>
                                        <p:tav tm="100000">
                                          <p:val>
                                            <p:strVal val="#ppt_h"/>
                                          </p:val>
                                        </p:tav>
                                      </p:tavLst>
                                    </p:anim>
                                    <p:animEffect transition="in" filter="fade">
                                      <p:cBhvr>
                                        <p:cTn id="110" dur="400"/>
                                        <p:tgtEl>
                                          <p:spTgt spid="622"/>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623"/>
                                        </p:tgtEl>
                                        <p:attrNameLst>
                                          <p:attrName>style.visibility</p:attrName>
                                        </p:attrNameLst>
                                      </p:cBhvr>
                                      <p:to>
                                        <p:strVal val="visible"/>
                                      </p:to>
                                    </p:set>
                                    <p:anim calcmode="lin" valueType="num">
                                      <p:cBhvr>
                                        <p:cTn id="115" dur="400" fill="hold"/>
                                        <p:tgtEl>
                                          <p:spTgt spid="623"/>
                                        </p:tgtEl>
                                        <p:attrNameLst>
                                          <p:attrName>ppt_w</p:attrName>
                                        </p:attrNameLst>
                                      </p:cBhvr>
                                      <p:tavLst>
                                        <p:tav tm="0">
                                          <p:val>
                                            <p:fltVal val="0"/>
                                          </p:val>
                                        </p:tav>
                                        <p:tav tm="100000">
                                          <p:val>
                                            <p:strVal val="#ppt_w"/>
                                          </p:val>
                                        </p:tav>
                                      </p:tavLst>
                                    </p:anim>
                                    <p:anim calcmode="lin" valueType="num">
                                      <p:cBhvr>
                                        <p:cTn id="116" dur="400" fill="hold"/>
                                        <p:tgtEl>
                                          <p:spTgt spid="623"/>
                                        </p:tgtEl>
                                        <p:attrNameLst>
                                          <p:attrName>ppt_h</p:attrName>
                                        </p:attrNameLst>
                                      </p:cBhvr>
                                      <p:tavLst>
                                        <p:tav tm="0">
                                          <p:val>
                                            <p:fltVal val="0"/>
                                          </p:val>
                                        </p:tav>
                                        <p:tav tm="100000">
                                          <p:val>
                                            <p:strVal val="#ppt_h"/>
                                          </p:val>
                                        </p:tav>
                                      </p:tavLst>
                                    </p:anim>
                                    <p:animEffect transition="in" filter="fade">
                                      <p:cBhvr>
                                        <p:cTn id="117" dur="4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 grpId="0" animBg="1"/>
      <p:bldP spid="600" grpId="0" animBg="1"/>
      <p:bldP spid="600" grpId="1" animBg="1"/>
      <p:bldP spid="600" grpId="2" animBg="1"/>
      <p:bldP spid="601" grpId="0" animBg="1"/>
      <p:bldP spid="601" grpId="1" animBg="1"/>
      <p:bldP spid="601" grpId="2" animBg="1"/>
      <p:bldP spid="614" grpId="0" animBg="1"/>
      <p:bldP spid="614" grpId="1" animBg="1"/>
      <p:bldP spid="614" grpId="2" animBg="1"/>
      <p:bldP spid="615" grpId="0" animBg="1"/>
      <p:bldP spid="615" grpId="1" animBg="1"/>
      <p:bldP spid="615" grpId="2" animBg="1"/>
      <p:bldP spid="622" grpId="0"/>
      <p:bldP spid="6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Part3-</a:t>
            </a:r>
            <a:r>
              <a:rPr lang="zh-CN" altLang="en-US" sz="1800" b="1" dirty="0">
                <a:solidFill>
                  <a:srgbClr val="A11D51"/>
                </a:solidFill>
                <a:latin typeface="+mj-ea"/>
                <a:ea typeface="+mj-ea"/>
              </a:rPr>
              <a:t>创新点</a:t>
            </a:r>
            <a:endParaRPr lang="zh-CN" altLang="en-US" sz="1800" b="1" dirty="0">
              <a:solidFill>
                <a:srgbClr val="A11D51"/>
              </a:solidFill>
              <a:latin typeface="+mj-ea"/>
              <a:ea typeface="+mj-ea"/>
            </a:endParaRPr>
          </a:p>
          <a:p>
            <a:pPr marL="0" lvl="1" algn="ctr"/>
            <a:r>
              <a:rPr lang="zh-CN" altLang="en-US" sz="1800" b="1" dirty="0">
                <a:solidFill>
                  <a:srgbClr val="A11D51"/>
                </a:solidFill>
                <a:latin typeface="+mj-ea"/>
                <a:ea typeface="+mj-ea"/>
              </a:rPr>
              <a:t>召回阶段——</a:t>
            </a:r>
            <a:r>
              <a:rPr lang="en-US" altLang="zh-CN" sz="1800" b="1" dirty="0">
                <a:solidFill>
                  <a:srgbClr val="A11D51"/>
                </a:solidFill>
                <a:latin typeface="+mj-ea"/>
                <a:ea typeface="+mj-ea"/>
                <a:sym typeface="+mn-ea"/>
              </a:rPr>
              <a:t>基于二分网络的召回方法</a:t>
            </a:r>
            <a:r>
              <a:rPr lang="zh-CN" altLang="en-US" sz="1800" b="1" dirty="0">
                <a:solidFill>
                  <a:srgbClr val="A11D51"/>
                </a:solidFill>
                <a:latin typeface="+mj-ea"/>
                <a:ea typeface="+mj-ea"/>
                <a:sym typeface="+mn-ea"/>
              </a:rPr>
              <a:t>中的创新点</a:t>
            </a:r>
            <a:endParaRPr lang="zh-CN" altLang="en-US" sz="1800" b="1" dirty="0">
              <a:solidFill>
                <a:srgbClr val="A11D51"/>
              </a:solidFill>
              <a:latin typeface="+mj-ea"/>
              <a:ea typeface="+mj-ea"/>
              <a:sym typeface="+mn-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21153" r="48007"/>
          <a:stretch>
            <a:fillRect/>
          </a:stretch>
        </p:blipFill>
        <p:spPr>
          <a:xfrm>
            <a:off x="426720" y="941705"/>
            <a:ext cx="2820035" cy="3260090"/>
          </a:xfrm>
          <a:prstGeom prst="rect">
            <a:avLst/>
          </a:prstGeom>
        </p:spPr>
      </p:pic>
      <p:sp>
        <p:nvSpPr>
          <p:cNvPr id="15" name="文本框 14"/>
          <p:cNvSpPr txBox="1"/>
          <p:nvPr/>
        </p:nvSpPr>
        <p:spPr>
          <a:xfrm>
            <a:off x="3130550" y="645160"/>
            <a:ext cx="6014085" cy="4154170"/>
          </a:xfrm>
          <a:prstGeom prst="rect">
            <a:avLst/>
          </a:prstGeom>
          <a:noFill/>
        </p:spPr>
        <p:txBody>
          <a:bodyPr wrap="square">
            <a:spAutoFit/>
          </a:bodyPr>
          <a:lstStyle/>
          <a:p>
            <a:pPr marL="285750" lvl="0" indent="-285750" algn="l">
              <a:buFont typeface="Arial" panose="020B0604020202020204" pitchFamily="34" charset="0"/>
              <a:buChar char="•"/>
            </a:pPr>
            <a:r>
              <a:rPr lang="zh-CN" altLang="en-US" b="1" dirty="0">
                <a:latin typeface="+mj-ea"/>
                <a:ea typeface="+mj-ea"/>
                <a:sym typeface="+mn-ea"/>
              </a:rPr>
              <a:t>原论文创新点：</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b="1" dirty="0">
                <a:latin typeface="+mj-ea"/>
                <a:ea typeface="+mj-ea"/>
                <a:sym typeface="+mn-ea"/>
              </a:rPr>
              <a:t>两个新闻的共同被点击用户过多，则相似度减少</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b="1" dirty="0">
                <a:latin typeface="+mj-ea"/>
                <a:ea typeface="+mj-ea"/>
                <a:sym typeface="+mn-ea"/>
              </a:rPr>
              <a:t>共同被点击用户的点击新闻过多，相似度也要减少。</a:t>
            </a:r>
            <a:endParaRPr lang="zh-CN" altLang="en-US" b="1" dirty="0">
              <a:latin typeface="+mj-ea"/>
              <a:ea typeface="+mj-ea"/>
              <a:sym typeface="+mn-ea"/>
            </a:endParaRPr>
          </a:p>
          <a:p>
            <a:pPr marL="285750" lvl="0" indent="-285750" algn="l">
              <a:buFont typeface="Arial" panose="020B0604020202020204" pitchFamily="34" charset="0"/>
              <a:buChar char="•"/>
            </a:pPr>
            <a:r>
              <a:rPr lang="zh-CN" altLang="en-US" b="1" dirty="0">
                <a:latin typeface="+mj-ea"/>
                <a:ea typeface="+mj-ea"/>
                <a:sym typeface="+mn-ea"/>
              </a:rPr>
              <a:t>创新点</a:t>
            </a:r>
            <a:r>
              <a:rPr lang="en-US" altLang="zh-CN" b="1" dirty="0">
                <a:latin typeface="+mj-ea"/>
                <a:ea typeface="+mj-ea"/>
                <a:sym typeface="+mn-ea"/>
              </a:rPr>
              <a:t>1</a:t>
            </a:r>
            <a:r>
              <a:rPr lang="zh-CN" altLang="en-US" b="1" dirty="0">
                <a:latin typeface="+mj-ea"/>
                <a:ea typeface="+mj-ea"/>
                <a:sym typeface="+mn-ea"/>
              </a:rPr>
              <a:t>：召回时引入位置距离衰减</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sz="1200" dirty="0">
                <a:latin typeface="+mj-ea"/>
                <a:ea typeface="+mj-ea"/>
                <a:sym typeface="+mn-ea"/>
              </a:rPr>
              <a:t>历史点击新闻远近对下一次点击的影响</a:t>
            </a:r>
            <a:endParaRPr lang="zh-CN" altLang="en-US" b="1" dirty="0">
              <a:latin typeface="+mj-ea"/>
              <a:ea typeface="+mj-ea"/>
              <a:sym typeface="+mn-ea"/>
            </a:endParaRPr>
          </a:p>
          <a:p>
            <a:pPr marL="742950" lvl="1" indent="-285750" algn="l">
              <a:buFont typeface="Arial" panose="020B0604020202020204" pitchFamily="34" charset="0"/>
              <a:buChar char="•"/>
            </a:pPr>
            <a:r>
              <a:rPr lang="en-US" altLang="zh-CN" dirty="0">
                <a:latin typeface="+mj-ea"/>
                <a:ea typeface="+mj-ea"/>
                <a:sym typeface="+mn-ea"/>
              </a:rPr>
              <a:t>HR_5 = 0.35613  MRR_5 = 0.20928</a:t>
            </a:r>
            <a:endParaRPr lang="en-US" altLang="zh-CN" dirty="0">
              <a:latin typeface="+mj-ea"/>
              <a:ea typeface="+mj-ea"/>
              <a:sym typeface="+mn-ea"/>
            </a:endParaRPr>
          </a:p>
          <a:p>
            <a:pPr marL="742950" lvl="1" indent="-285750" algn="l">
              <a:buFont typeface="Arial" panose="020B0604020202020204" pitchFamily="34" charset="0"/>
              <a:buChar char="•"/>
            </a:pPr>
            <a:endParaRPr lang="en-US" altLang="zh-CN" dirty="0">
              <a:latin typeface="+mj-ea"/>
              <a:ea typeface="+mj-ea"/>
              <a:sym typeface="+mn-ea"/>
            </a:endParaRPr>
          </a:p>
          <a:p>
            <a:pPr marL="742950" lvl="1" indent="-285750" algn="l">
              <a:buFont typeface="Arial" panose="020B0604020202020204" pitchFamily="34" charset="0"/>
              <a:buChar char="•"/>
            </a:pPr>
            <a:endParaRPr lang="en-US" altLang="zh-CN" dirty="0">
              <a:latin typeface="+mj-ea"/>
              <a:ea typeface="+mj-ea"/>
              <a:sym typeface="+mn-ea"/>
            </a:endParaRPr>
          </a:p>
          <a:p>
            <a:pPr marL="742950" lvl="1" indent="-285750" algn="l">
              <a:buFont typeface="Arial" panose="020B0604020202020204" pitchFamily="34" charset="0"/>
              <a:buChar char="•"/>
            </a:pPr>
            <a:endParaRPr lang="en-US" altLang="zh-CN" dirty="0">
              <a:latin typeface="+mj-ea"/>
              <a:ea typeface="+mj-ea"/>
              <a:sym typeface="+mn-ea"/>
            </a:endParaRPr>
          </a:p>
          <a:p>
            <a:pPr marL="742950" lvl="1" indent="-285750" algn="l">
              <a:buFont typeface="Arial" panose="020B0604020202020204" pitchFamily="34" charset="0"/>
              <a:buChar char="•"/>
            </a:pPr>
            <a:endParaRPr lang="en-US" altLang="zh-CN" dirty="0">
              <a:latin typeface="+mj-ea"/>
              <a:ea typeface="+mj-ea"/>
              <a:sym typeface="+mn-ea"/>
            </a:endParaRPr>
          </a:p>
          <a:p>
            <a:pPr marL="742950" lvl="1" indent="-285750" algn="l">
              <a:buFont typeface="Arial" panose="020B0604020202020204" pitchFamily="34" charset="0"/>
              <a:buChar char="•"/>
            </a:pPr>
            <a:endParaRPr lang="en-US" altLang="zh-CN" dirty="0">
              <a:latin typeface="+mj-ea"/>
              <a:ea typeface="+mj-ea"/>
              <a:sym typeface="+mn-ea"/>
            </a:endParaRPr>
          </a:p>
          <a:p>
            <a:pPr marL="742950" lvl="1" indent="-285750" algn="l">
              <a:buFont typeface="Arial" panose="020B0604020202020204" pitchFamily="34" charset="0"/>
              <a:buChar char="•"/>
            </a:pPr>
            <a:endParaRPr lang="en-US" altLang="zh-CN" dirty="0">
              <a:latin typeface="+mj-ea"/>
              <a:ea typeface="+mj-ea"/>
              <a:sym typeface="+mn-ea"/>
            </a:endParaRPr>
          </a:p>
          <a:p>
            <a:pPr marL="285750" lvl="0" indent="-285750" algn="l">
              <a:buFont typeface="Arial" panose="020B0604020202020204" pitchFamily="34" charset="0"/>
              <a:buChar char="•"/>
            </a:pPr>
            <a:r>
              <a:rPr lang="zh-CN" altLang="en-US" b="1" dirty="0">
                <a:latin typeface="+mj-ea"/>
                <a:ea typeface="+mj-ea"/>
                <a:sym typeface="+mn-ea"/>
              </a:rPr>
              <a:t>创新点</a:t>
            </a:r>
            <a:r>
              <a:rPr lang="en-US" altLang="zh-CN" b="1" dirty="0">
                <a:latin typeface="+mj-ea"/>
                <a:ea typeface="+mj-ea"/>
                <a:sym typeface="+mn-ea"/>
              </a:rPr>
              <a:t>2</a:t>
            </a:r>
            <a:r>
              <a:rPr lang="zh-CN" altLang="en-US" b="1" dirty="0">
                <a:latin typeface="+mj-ea"/>
                <a:ea typeface="+mj-ea"/>
                <a:sym typeface="+mn-ea"/>
              </a:rPr>
              <a:t>：移除新颖度的概念</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dirty="0">
                <a:latin typeface="+mj-ea"/>
                <a:ea typeface="+mj-ea"/>
                <a:sym typeface="+mn-ea"/>
              </a:rPr>
              <a:t>移除前：</a:t>
            </a:r>
            <a:r>
              <a:rPr lang="en-US" altLang="zh-CN" dirty="0">
                <a:latin typeface="+mj-ea"/>
                <a:ea typeface="+mj-ea"/>
                <a:sym typeface="+mn-ea"/>
              </a:rPr>
              <a:t>HR_5 = 0.33597  MRR_5 = 0.20273</a:t>
            </a:r>
            <a:endParaRPr lang="en-US" altLang="zh-CN" dirty="0">
              <a:latin typeface="+mj-ea"/>
              <a:ea typeface="+mj-ea"/>
              <a:sym typeface="+mn-ea"/>
            </a:endParaRPr>
          </a:p>
          <a:p>
            <a:pPr marL="742950" lvl="1" indent="-285750" algn="l">
              <a:buFont typeface="Arial" panose="020B0604020202020204" pitchFamily="34" charset="0"/>
              <a:buChar char="•"/>
            </a:pPr>
            <a:r>
              <a:rPr lang="zh-CN" altLang="en-US" dirty="0">
                <a:latin typeface="+mj-ea"/>
                <a:ea typeface="+mj-ea"/>
                <a:sym typeface="+mn-ea"/>
              </a:rPr>
              <a:t>移除后：</a:t>
            </a:r>
            <a:r>
              <a:rPr lang="en-US" altLang="zh-CN" dirty="0">
                <a:latin typeface="+mj-ea"/>
                <a:ea typeface="+mj-ea"/>
                <a:sym typeface="+mn-ea"/>
              </a:rPr>
              <a:t>HR_5 = 0.35613  MRR_5 = 0.20928</a:t>
            </a:r>
            <a:endParaRPr lang="en-US" altLang="zh-CN" b="1" dirty="0">
              <a:latin typeface="+mj-ea"/>
              <a:ea typeface="+mj-ea"/>
              <a:sym typeface="+mn-ea"/>
            </a:endParaRPr>
          </a:p>
        </p:txBody>
      </p:sp>
      <p:sp>
        <p:nvSpPr>
          <p:cNvPr id="4" name="矩形 3"/>
          <p:cNvSpPr/>
          <p:nvPr/>
        </p:nvSpPr>
        <p:spPr>
          <a:xfrm>
            <a:off x="426720" y="1461770"/>
            <a:ext cx="1278890" cy="46990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p:nvPr>
            <p:custDataLst>
              <p:tags r:id="rId3"/>
            </p:custDataLst>
          </p:nvPr>
        </p:nvGraphicFramePr>
        <p:xfrm>
          <a:off x="3349625" y="2249805"/>
          <a:ext cx="5575935" cy="1645920"/>
        </p:xfrm>
        <a:graphic>
          <a:graphicData uri="http://schemas.openxmlformats.org/drawingml/2006/table">
            <a:tbl>
              <a:tblPr firstRow="1" bandRow="1">
                <a:tableStyleId>{5C22544A-7EE6-4342-B048-85BDC9FD1C3A}</a:tableStyleId>
              </a:tblPr>
              <a:tblGrid>
                <a:gridCol w="1858645"/>
                <a:gridCol w="1858645"/>
                <a:gridCol w="1858645"/>
              </a:tblGrid>
              <a:tr h="304800">
                <a:tc>
                  <a:txBody>
                    <a:bodyPr/>
                    <a:lstStyle/>
                    <a:p>
                      <a:pPr>
                        <a:buNone/>
                      </a:pPr>
                      <a:r>
                        <a:rPr lang="zh-CN" altLang="en-US" sz="1400"/>
                        <a:t>考虑文章数</a:t>
                      </a:r>
                      <a:endParaRPr lang="zh-CN" altLang="en-US" sz="1400"/>
                    </a:p>
                  </a:txBody>
                  <a:tcPr/>
                </a:tc>
                <a:tc>
                  <a:txBody>
                    <a:bodyPr/>
                    <a:lstStyle/>
                    <a:p>
                      <a:pPr>
                        <a:buNone/>
                      </a:pPr>
                      <a:r>
                        <a:rPr lang="en-US" altLang="zh-CN" sz="1400"/>
                        <a:t>HR_5</a:t>
                      </a:r>
                      <a:endParaRPr lang="en-US" altLang="zh-CN" sz="1400"/>
                    </a:p>
                  </a:txBody>
                  <a:tcPr/>
                </a:tc>
                <a:tc>
                  <a:txBody>
                    <a:bodyPr/>
                    <a:lstStyle/>
                    <a:p>
                      <a:pPr>
                        <a:buNone/>
                      </a:pPr>
                      <a:r>
                        <a:rPr lang="zh-CN" altLang="en-US" sz="1400"/>
                        <a:t>MRR_5</a:t>
                      </a:r>
                      <a:endParaRPr lang="zh-CN" altLang="en-US" sz="1400"/>
                    </a:p>
                  </a:txBody>
                  <a:tcPr/>
                </a:tc>
              </a:tr>
              <a:tr h="335280">
                <a:tc>
                  <a:txBody>
                    <a:bodyPr/>
                    <a:lstStyle/>
                    <a:p>
                      <a:pPr>
                        <a:buNone/>
                      </a:pPr>
                      <a:r>
                        <a:rPr lang="en-US" altLang="zh-CN" sz="1600"/>
                        <a:t>ALL</a:t>
                      </a:r>
                      <a:endParaRPr lang="en-US" altLang="zh-CN" sz="1600"/>
                    </a:p>
                  </a:txBody>
                  <a:tcPr/>
                </a:tc>
                <a:tc>
                  <a:txBody>
                    <a:bodyPr/>
                    <a:lstStyle/>
                    <a:p>
                      <a:pPr>
                        <a:buNone/>
                      </a:pPr>
                      <a:r>
                        <a:rPr lang="zh-CN" altLang="en-US" sz="1600"/>
                        <a:t>0.19370</a:t>
                      </a:r>
                      <a:endParaRPr lang="zh-CN" altLang="en-US" sz="1600"/>
                    </a:p>
                  </a:txBody>
                  <a:tcPr/>
                </a:tc>
                <a:tc>
                  <a:txBody>
                    <a:bodyPr/>
                    <a:lstStyle/>
                    <a:p>
                      <a:pPr>
                        <a:buNone/>
                      </a:pPr>
                      <a:r>
                        <a:rPr lang="zh-CN" altLang="en-US" sz="1600"/>
                        <a:t>0.11005</a:t>
                      </a:r>
                      <a:endParaRPr lang="zh-CN" altLang="en-US" sz="1600"/>
                    </a:p>
                  </a:txBody>
                  <a:tcPr/>
                </a:tc>
              </a:tr>
              <a:tr h="335280">
                <a:tc>
                  <a:txBody>
                    <a:bodyPr/>
                    <a:lstStyle/>
                    <a:p>
                      <a:pPr>
                        <a:buNone/>
                      </a:pPr>
                      <a:r>
                        <a:rPr lang="en-US" altLang="zh-CN" sz="1600"/>
                        <a:t>3</a:t>
                      </a:r>
                      <a:endParaRPr lang="en-US" altLang="zh-CN" sz="1600"/>
                    </a:p>
                  </a:txBody>
                  <a:tcPr/>
                </a:tc>
                <a:tc>
                  <a:txBody>
                    <a:bodyPr/>
                    <a:lstStyle/>
                    <a:p>
                      <a:pPr>
                        <a:buNone/>
                      </a:pPr>
                      <a:r>
                        <a:rPr lang="zh-CN" altLang="en-US" sz="1600"/>
                        <a:t>0.27720</a:t>
                      </a:r>
                      <a:endParaRPr lang="zh-CN" altLang="en-US" sz="1600"/>
                    </a:p>
                  </a:txBody>
                  <a:tcPr/>
                </a:tc>
                <a:tc>
                  <a:txBody>
                    <a:bodyPr/>
                    <a:lstStyle/>
                    <a:p>
                      <a:pPr>
                        <a:buNone/>
                      </a:pPr>
                      <a:r>
                        <a:rPr lang="zh-CN" altLang="en-US" sz="1600"/>
                        <a:t>0.15527</a:t>
                      </a:r>
                      <a:endParaRPr lang="zh-CN" altLang="en-US" sz="1600"/>
                    </a:p>
                  </a:txBody>
                  <a:tcPr/>
                </a:tc>
              </a:tr>
              <a:tr h="335280">
                <a:tc>
                  <a:txBody>
                    <a:bodyPr/>
                    <a:lstStyle/>
                    <a:p>
                      <a:pPr>
                        <a:buNone/>
                      </a:pPr>
                      <a:r>
                        <a:rPr lang="en-US" altLang="zh-CN" sz="1600"/>
                        <a:t>2</a:t>
                      </a:r>
                      <a:endParaRPr lang="en-US" altLang="zh-CN" sz="1600"/>
                    </a:p>
                  </a:txBody>
                  <a:tcPr/>
                </a:tc>
                <a:tc>
                  <a:txBody>
                    <a:bodyPr/>
                    <a:lstStyle/>
                    <a:p>
                      <a:pPr>
                        <a:buNone/>
                      </a:pPr>
                      <a:r>
                        <a:rPr lang="zh-CN" altLang="en-US" sz="1600"/>
                        <a:t>0.31212</a:t>
                      </a:r>
                      <a:endParaRPr lang="zh-CN" altLang="en-US" sz="1600"/>
                    </a:p>
                  </a:txBody>
                  <a:tcPr/>
                </a:tc>
                <a:tc>
                  <a:txBody>
                    <a:bodyPr/>
                    <a:lstStyle/>
                    <a:p>
                      <a:pPr>
                        <a:buNone/>
                      </a:pPr>
                      <a:r>
                        <a:rPr lang="zh-CN" altLang="en-US" sz="1600"/>
                        <a:t>0.17854</a:t>
                      </a:r>
                      <a:endParaRPr lang="zh-CN" altLang="en-US" sz="1600"/>
                    </a:p>
                  </a:txBody>
                  <a:tcPr/>
                </a:tc>
              </a:tr>
              <a:tr h="335280">
                <a:tc>
                  <a:txBody>
                    <a:bodyPr/>
                    <a:lstStyle/>
                    <a:p>
                      <a:pPr>
                        <a:buNone/>
                      </a:pPr>
                      <a:r>
                        <a:rPr lang="en-US" altLang="zh-CN" sz="1600"/>
                        <a:t>1</a:t>
                      </a:r>
                      <a:endParaRPr lang="en-US" altLang="zh-CN" sz="1600"/>
                    </a:p>
                  </a:txBody>
                  <a:tcPr/>
                </a:tc>
                <a:tc>
                  <a:txBody>
                    <a:bodyPr/>
                    <a:lstStyle/>
                    <a:p>
                      <a:pPr>
                        <a:buNone/>
                      </a:pPr>
                      <a:r>
                        <a:rPr lang="en-US" altLang="zh-CN" sz="1600" dirty="0">
                          <a:latin typeface="+mj-ea"/>
                          <a:ea typeface="+mj-ea"/>
                          <a:sym typeface="+mn-ea"/>
                        </a:rPr>
                        <a:t>0.33597</a:t>
                      </a:r>
                      <a:endParaRPr lang="zh-CN" altLang="en-US" sz="1600"/>
                    </a:p>
                  </a:txBody>
                  <a:tcPr/>
                </a:tc>
                <a:tc>
                  <a:txBody>
                    <a:bodyPr/>
                    <a:lstStyle/>
                    <a:p>
                      <a:pPr>
                        <a:buNone/>
                      </a:pPr>
                      <a:r>
                        <a:rPr lang="en-US" altLang="zh-CN" sz="1600" dirty="0">
                          <a:latin typeface="+mj-ea"/>
                          <a:ea typeface="+mj-ea"/>
                          <a:sym typeface="+mn-ea"/>
                        </a:rPr>
                        <a:t>0.20273</a:t>
                      </a:r>
                      <a:endParaRPr lang="zh-CN" altLang="en-US" sz="16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blinds(horizontal)">
                                      <p:cBhvr>
                                        <p:cTn id="13" dur="500"/>
                                        <p:tgtEl>
                                          <p:spTgt spid="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blinds(horizontal)">
                                      <p:cBhvr>
                                        <p:cTn id="18" dur="500"/>
                                        <p:tgtEl>
                                          <p:spTgt spid="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blinds(horizontal)">
                                      <p:cBhvr>
                                        <p:cTn id="21" dur="500"/>
                                        <p:tgtEl>
                                          <p:spTgt spid="1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blinds(horizontal)">
                                      <p:cBhvr>
                                        <p:cTn id="24" dur="500"/>
                                        <p:tgtEl>
                                          <p:spTgt spid="1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5">
                                            <p:txEl>
                                              <p:pRg st="12" end="12"/>
                                            </p:txEl>
                                          </p:spTgt>
                                        </p:tgtEl>
                                        <p:attrNameLst>
                                          <p:attrName>style.visibility</p:attrName>
                                        </p:attrNameLst>
                                      </p:cBhvr>
                                      <p:to>
                                        <p:strVal val="visible"/>
                                      </p:to>
                                    </p:set>
                                    <p:animEffect transition="in" filter="blinds(horizontal)">
                                      <p:cBhvr>
                                        <p:cTn id="34" dur="500"/>
                                        <p:tgtEl>
                                          <p:spTgt spid="15">
                                            <p:txEl>
                                              <p:pRg st="12" end="12"/>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xEl>
                                              <p:pRg st="13" end="13"/>
                                            </p:txEl>
                                          </p:spTgt>
                                        </p:tgtEl>
                                        <p:attrNameLst>
                                          <p:attrName>style.visibility</p:attrName>
                                        </p:attrNameLst>
                                      </p:cBhvr>
                                      <p:to>
                                        <p:strVal val="visible"/>
                                      </p:to>
                                    </p:set>
                                    <p:animEffect transition="in" filter="blinds(horizontal)">
                                      <p:cBhvr>
                                        <p:cTn id="37" dur="500"/>
                                        <p:tgtEl>
                                          <p:spTgt spid="15">
                                            <p:txEl>
                                              <p:pRg st="13" end="13"/>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5">
                                            <p:txEl>
                                              <p:pRg st="14" end="14"/>
                                            </p:txEl>
                                          </p:spTgt>
                                        </p:tgtEl>
                                        <p:attrNameLst>
                                          <p:attrName>style.visibility</p:attrName>
                                        </p:attrNameLst>
                                      </p:cBhvr>
                                      <p:to>
                                        <p:strVal val="visible"/>
                                      </p:to>
                                    </p:set>
                                    <p:animEffect transition="in" filter="blinds(horizontal)">
                                      <p:cBhvr>
                                        <p:cTn id="40" dur="500"/>
                                        <p:tgtEl>
                                          <p:spTgt spid="1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Part2-2 </a:t>
            </a:r>
            <a:r>
              <a:rPr lang="zh-CN" altLang="en-US" sz="1800" b="1" dirty="0">
                <a:solidFill>
                  <a:srgbClr val="A11D51"/>
                </a:solidFill>
                <a:latin typeface="+mj-ea"/>
                <a:ea typeface="+mj-ea"/>
              </a:rPr>
              <a:t>召回阶段</a:t>
            </a:r>
            <a:r>
              <a:rPr lang="en-US" altLang="zh-CN" sz="1800" b="1" dirty="0">
                <a:solidFill>
                  <a:srgbClr val="A11D51"/>
                </a:solidFill>
                <a:latin typeface="+mj-ea"/>
                <a:ea typeface="+mj-ea"/>
              </a:rPr>
              <a:t>——</a:t>
            </a:r>
            <a:r>
              <a:rPr lang="en-US" altLang="zh-CN" sz="1800" b="1" dirty="0">
                <a:solidFill>
                  <a:srgbClr val="A11D51"/>
                </a:solidFill>
                <a:latin typeface="+mj-ea"/>
                <a:ea typeface="+mj-ea"/>
                <a:sym typeface="+mn-ea"/>
              </a:rPr>
              <a:t>基于word2vec的召回方法</a:t>
            </a:r>
            <a:endParaRPr lang="en-US" altLang="zh-CN"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21153" r="48007"/>
          <a:stretch>
            <a:fillRect/>
          </a:stretch>
        </p:blipFill>
        <p:spPr>
          <a:xfrm>
            <a:off x="426720" y="941705"/>
            <a:ext cx="2820035" cy="3260090"/>
          </a:xfrm>
          <a:prstGeom prst="rect">
            <a:avLst/>
          </a:prstGeom>
        </p:spPr>
      </p:pic>
      <p:sp>
        <p:nvSpPr>
          <p:cNvPr id="15" name="文本框 14"/>
          <p:cNvSpPr txBox="1"/>
          <p:nvPr/>
        </p:nvSpPr>
        <p:spPr>
          <a:xfrm>
            <a:off x="3111500" y="645160"/>
            <a:ext cx="6032500" cy="2030095"/>
          </a:xfrm>
          <a:prstGeom prst="rect">
            <a:avLst/>
          </a:prstGeom>
          <a:noFill/>
        </p:spPr>
        <p:txBody>
          <a:bodyPr wrap="square">
            <a:spAutoFit/>
          </a:bodyPr>
          <a:lstStyle/>
          <a:p>
            <a:pPr marL="285750" lvl="0" indent="-285750">
              <a:buFont typeface="Arial" panose="020B0604020202020204" pitchFamily="34" charset="0"/>
              <a:buChar char="•"/>
            </a:pPr>
            <a:r>
              <a:rPr lang="zh-CN" altLang="en-US" b="1" dirty="0">
                <a:latin typeface="+mj-ea"/>
                <a:ea typeface="+mj-ea"/>
                <a:sym typeface="+mn-ea"/>
              </a:rPr>
              <a:t>基于</a:t>
            </a:r>
            <a:r>
              <a:rPr lang="en-US" altLang="zh-CN" b="1" dirty="0">
                <a:latin typeface="+mj-ea"/>
                <a:ea typeface="+mj-ea"/>
                <a:sym typeface="+mn-ea"/>
              </a:rPr>
              <a:t>word2vec</a:t>
            </a:r>
            <a:r>
              <a:rPr lang="zh-CN" altLang="en-US" b="1" dirty="0">
                <a:latin typeface="+mj-ea"/>
                <a:ea typeface="+mj-ea"/>
                <a:sym typeface="+mn-ea"/>
              </a:rPr>
              <a:t>的召回方法</a:t>
            </a:r>
            <a:endParaRPr lang="zh-CN" altLang="en-US" b="1" dirty="0">
              <a:latin typeface="+mj-ea"/>
              <a:ea typeface="+mj-ea"/>
              <a:sym typeface="+mn-ea"/>
            </a:endParaRPr>
          </a:p>
          <a:p>
            <a:pPr marL="742950" lvl="1" indent="-285750">
              <a:buFont typeface="Arial" panose="020B0604020202020204" pitchFamily="34" charset="0"/>
              <a:buChar char="•"/>
            </a:pPr>
            <a:r>
              <a:rPr lang="zh-CN" altLang="en-US" dirty="0">
                <a:latin typeface="+mj-ea"/>
                <a:ea typeface="+mj-ea"/>
                <a:sym typeface="+mn-ea"/>
              </a:rPr>
              <a:t>整体思路：使用序列学习模型Word2Vec学习文章向量，从而推荐相似的文章</a:t>
            </a:r>
            <a:endParaRPr lang="zh-CN" altLang="en-US" dirty="0">
              <a:latin typeface="+mj-ea"/>
              <a:ea typeface="+mj-ea"/>
              <a:sym typeface="+mn-ea"/>
            </a:endParaRPr>
          </a:p>
          <a:p>
            <a:pPr marL="285750" lvl="0" indent="-285750">
              <a:buFont typeface="Arial" panose="020B0604020202020204" pitchFamily="34" charset="0"/>
              <a:buChar char="•"/>
            </a:pPr>
            <a:r>
              <a:rPr lang="zh-CN" altLang="en-US" b="1" dirty="0">
                <a:latin typeface="+mj-ea"/>
                <a:ea typeface="+mj-ea"/>
                <a:sym typeface="+mn-ea"/>
              </a:rPr>
              <a:t>步骤如下：</a:t>
            </a:r>
            <a:endParaRPr lang="zh-CN" altLang="en-US" b="1"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1. </a:t>
            </a:r>
            <a:r>
              <a:rPr lang="zh-CN" altLang="en-US" dirty="0">
                <a:latin typeface="+mj-ea"/>
                <a:ea typeface="+mj-ea"/>
                <a:sym typeface="+mn-ea"/>
              </a:rPr>
              <a:t>将文章列表通过</a:t>
            </a:r>
            <a:r>
              <a:rPr lang="en-US" altLang="zh-CN" dirty="0">
                <a:latin typeface="+mj-ea"/>
                <a:ea typeface="+mj-ea"/>
                <a:sym typeface="+mn-ea"/>
              </a:rPr>
              <a:t>Word2Vec</a:t>
            </a:r>
            <a:r>
              <a:rPr lang="zh-CN" altLang="en-US" dirty="0">
                <a:latin typeface="+mj-ea"/>
                <a:ea typeface="+mj-ea"/>
                <a:sym typeface="+mn-ea"/>
              </a:rPr>
              <a:t>转化为</a:t>
            </a:r>
            <a:r>
              <a:rPr lang="en-US" altLang="zh-CN" dirty="0">
                <a:latin typeface="+mj-ea"/>
                <a:ea typeface="+mj-ea"/>
                <a:sym typeface="+mn-ea"/>
              </a:rPr>
              <a:t>256</a:t>
            </a:r>
            <a:r>
              <a:rPr lang="zh-CN" altLang="en-US" dirty="0">
                <a:latin typeface="+mj-ea"/>
                <a:ea typeface="+mj-ea"/>
                <a:sym typeface="+mn-ea"/>
              </a:rPr>
              <a:t>维的向量。</a:t>
            </a:r>
            <a:endParaRPr lang="zh-CN" altLang="en-US"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2. </a:t>
            </a:r>
            <a:r>
              <a:rPr lang="zh-CN" altLang="en-US" dirty="0">
                <a:latin typeface="+mj-ea"/>
                <a:ea typeface="+mj-ea"/>
                <a:sym typeface="+mn-ea"/>
              </a:rPr>
              <a:t>根据文章向量计算文章相似度。</a:t>
            </a:r>
            <a:endParaRPr lang="zh-CN" altLang="en-US" dirty="0">
              <a:latin typeface="+mj-ea"/>
              <a:ea typeface="+mj-ea"/>
              <a:sym typeface="+mn-ea"/>
            </a:endParaRPr>
          </a:p>
          <a:p>
            <a:pPr lvl="1" indent="0">
              <a:buFont typeface="Arial" panose="020B0604020202020204" pitchFamily="34" charset="0"/>
              <a:buNone/>
            </a:pPr>
            <a:r>
              <a:rPr lang="zh-CN" altLang="en-US" dirty="0">
                <a:latin typeface="+mj-ea"/>
                <a:ea typeface="+mj-ea"/>
                <a:sym typeface="+mn-ea"/>
              </a:rPr>
              <a:t>3. 根据相似度计算推荐</a:t>
            </a:r>
            <a:r>
              <a:rPr lang="en-US" altLang="zh-CN" dirty="0">
                <a:latin typeface="+mj-ea"/>
                <a:ea typeface="+mj-ea"/>
                <a:sym typeface="+mn-ea"/>
              </a:rPr>
              <a:t>Top100</a:t>
            </a:r>
            <a:r>
              <a:rPr lang="zh-CN" altLang="en-US" dirty="0">
                <a:latin typeface="+mj-ea"/>
                <a:ea typeface="+mj-ea"/>
                <a:sym typeface="+mn-ea"/>
              </a:rPr>
              <a:t>的文章给用户</a:t>
            </a:r>
            <a:endParaRPr lang="en-US" altLang="zh-CN" i="1" dirty="0">
              <a:latin typeface="Cambria Math" panose="02040503050406030204" charset="0"/>
              <a:ea typeface="+mj-ea"/>
              <a:cs typeface="Cambria Math" panose="02040503050406030204" charset="0"/>
              <a:sym typeface="+mn-ea"/>
            </a:endParaRPr>
          </a:p>
        </p:txBody>
      </p:sp>
      <p:sp>
        <p:nvSpPr>
          <p:cNvPr id="4" name="矩形 3"/>
          <p:cNvSpPr/>
          <p:nvPr/>
        </p:nvSpPr>
        <p:spPr>
          <a:xfrm>
            <a:off x="1664970" y="1449070"/>
            <a:ext cx="1246505" cy="46990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5317490" y="2675255"/>
            <a:ext cx="3728085" cy="2374900"/>
          </a:xfrm>
          <a:prstGeom prst="rect">
            <a:avLst/>
          </a:prstGeom>
        </p:spPr>
      </p:pic>
      <p:pic>
        <p:nvPicPr>
          <p:cNvPr id="8" name="图片 7"/>
          <p:cNvPicPr>
            <a:picLocks noChangeAspect="1"/>
          </p:cNvPicPr>
          <p:nvPr/>
        </p:nvPicPr>
        <p:blipFill>
          <a:blip r:embed="rId4"/>
          <a:stretch>
            <a:fillRect/>
          </a:stretch>
        </p:blipFill>
        <p:spPr>
          <a:xfrm>
            <a:off x="3345815" y="2675255"/>
            <a:ext cx="1789430" cy="12617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blinds(horizontal)">
                                      <p:cBhvr>
                                        <p:cTn id="15" dur="500"/>
                                        <p:tgtEl>
                                          <p:spTgt spid="1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blinds(horizontal)">
                                      <p:cBhvr>
                                        <p:cTn id="18" dur="500"/>
                                        <p:tgtEl>
                                          <p:spTgt spid="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blinds(horizontal)">
                                      <p:cBhvr>
                                        <p:cTn id="21" dur="500"/>
                                        <p:tgtEl>
                                          <p:spTgt spid="1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blinds(horizontal)">
                                      <p:cBhvr>
                                        <p:cTn id="24" dur="500"/>
                                        <p:tgtEl>
                                          <p:spTgt spid="1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Part2-3 </a:t>
            </a:r>
            <a:r>
              <a:rPr lang="zh-CN" altLang="en-US" sz="1800" b="1" dirty="0">
                <a:solidFill>
                  <a:srgbClr val="A11D51"/>
                </a:solidFill>
                <a:latin typeface="+mj-ea"/>
                <a:ea typeface="+mj-ea"/>
              </a:rPr>
              <a:t>多路召回阶段</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21493" r="32535"/>
          <a:stretch>
            <a:fillRect/>
          </a:stretch>
        </p:blipFill>
        <p:spPr>
          <a:xfrm>
            <a:off x="220345" y="941705"/>
            <a:ext cx="4203700" cy="3260090"/>
          </a:xfrm>
          <a:prstGeom prst="rect">
            <a:avLst/>
          </a:prstGeom>
        </p:spPr>
      </p:pic>
      <p:sp>
        <p:nvSpPr>
          <p:cNvPr id="4" name="矩形 3"/>
          <p:cNvSpPr/>
          <p:nvPr/>
        </p:nvSpPr>
        <p:spPr>
          <a:xfrm>
            <a:off x="2990850" y="1760220"/>
            <a:ext cx="774065" cy="146431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504055" y="575945"/>
            <a:ext cx="4639945" cy="2861310"/>
          </a:xfrm>
          <a:prstGeom prst="rect">
            <a:avLst/>
          </a:prstGeom>
          <a:noFill/>
        </p:spPr>
        <p:txBody>
          <a:bodyPr wrap="square">
            <a:spAutoFit/>
          </a:bodyPr>
          <a:lstStyle/>
          <a:p>
            <a:pPr marL="285750" lvl="0" indent="-285750">
              <a:buFont typeface="Arial" panose="020B0604020202020204" pitchFamily="34" charset="0"/>
              <a:buChar char="•"/>
            </a:pPr>
            <a:r>
              <a:rPr lang="zh-CN" altLang="en-US" b="1" dirty="0">
                <a:latin typeface="+mj-ea"/>
                <a:ea typeface="+mj-ea"/>
                <a:sym typeface="+mn-ea"/>
              </a:rPr>
              <a:t>多路召回</a:t>
            </a:r>
            <a:endParaRPr lang="zh-CN" altLang="en-US" b="1" dirty="0">
              <a:latin typeface="+mj-ea"/>
              <a:ea typeface="+mj-ea"/>
              <a:sym typeface="+mn-ea"/>
            </a:endParaRPr>
          </a:p>
          <a:p>
            <a:pPr marL="0" lvl="0" indent="0">
              <a:buFont typeface="Arial" panose="020B0604020202020204" pitchFamily="34" charset="0"/>
              <a:buNone/>
            </a:pPr>
            <a:r>
              <a:rPr lang="en-US" altLang="zh-CN" dirty="0">
                <a:latin typeface="+mj-ea"/>
                <a:ea typeface="+mj-ea"/>
                <a:sym typeface="+mn-ea"/>
              </a:rPr>
              <a:t>1.  </a:t>
            </a:r>
            <a:r>
              <a:rPr lang="zh-CN" altLang="en-US" dirty="0">
                <a:latin typeface="+mj-ea"/>
                <a:ea typeface="+mj-ea"/>
                <a:sym typeface="+mn-ea"/>
              </a:rPr>
              <a:t>重复召回的文章在不同召回策略中的得分是不同的，需要对得分进行合并处理。</a:t>
            </a:r>
            <a:endParaRPr lang="zh-CN" altLang="en-US" dirty="0">
              <a:latin typeface="+mj-ea"/>
              <a:ea typeface="+mj-ea"/>
              <a:sym typeface="+mn-ea"/>
            </a:endParaRPr>
          </a:p>
          <a:p>
            <a:pPr marL="0" lvl="0" indent="0">
              <a:buFont typeface="Arial" panose="020B0604020202020204" pitchFamily="34" charset="0"/>
              <a:buNone/>
            </a:pPr>
            <a:endParaRPr lang="zh-CN" altLang="en-US" dirty="0">
              <a:latin typeface="+mj-ea"/>
              <a:ea typeface="+mj-ea"/>
              <a:sym typeface="+mn-ea"/>
            </a:endParaRPr>
          </a:p>
          <a:p>
            <a:pPr marL="0" lvl="0" indent="0">
              <a:buFont typeface="Arial" panose="020B0604020202020204" pitchFamily="34" charset="0"/>
              <a:buNone/>
            </a:pPr>
            <a:r>
              <a:rPr lang="en-US" altLang="zh-CN" dirty="0">
                <a:latin typeface="+mj-ea"/>
                <a:ea typeface="+mj-ea"/>
                <a:sym typeface="+mn-ea"/>
              </a:rPr>
              <a:t>- </a:t>
            </a:r>
            <a:r>
              <a:rPr lang="zh-CN" altLang="en-US" dirty="0">
                <a:latin typeface="+mj-ea"/>
                <a:ea typeface="+mj-ea"/>
                <a:sym typeface="+mn-ea"/>
              </a:rPr>
              <a:t>按照一定比例进行融合</a:t>
            </a:r>
            <a:endParaRPr lang="zh-CN" altLang="en-US" dirty="0">
              <a:latin typeface="+mj-ea"/>
              <a:ea typeface="+mj-ea"/>
              <a:sym typeface="+mn-ea"/>
            </a:endParaRPr>
          </a:p>
          <a:p>
            <a:pPr marL="0" lvl="0" indent="0">
              <a:buFont typeface="Arial" panose="020B0604020202020204" pitchFamily="34" charset="0"/>
              <a:buNone/>
            </a:pPr>
            <a:r>
              <a:rPr lang="en-US" altLang="zh-CN" dirty="0">
                <a:latin typeface="+mj-ea"/>
                <a:ea typeface="+mj-ea"/>
                <a:sym typeface="+mn-ea"/>
              </a:rPr>
              <a:t>itemCF</a:t>
            </a:r>
            <a:r>
              <a:rPr lang="zh-CN" altLang="en-US" dirty="0">
                <a:latin typeface="+mj-ea"/>
                <a:ea typeface="+mj-ea"/>
                <a:sym typeface="+mn-ea"/>
              </a:rPr>
              <a:t>：二分网络：</a:t>
            </a:r>
            <a:r>
              <a:rPr lang="en-US" altLang="zh-CN" dirty="0">
                <a:latin typeface="+mj-ea"/>
                <a:ea typeface="+mj-ea"/>
                <a:sym typeface="+mn-ea"/>
              </a:rPr>
              <a:t>w2v = 2 : 2.5 :0.1</a:t>
            </a:r>
            <a:endParaRPr lang="en-US" altLang="zh-CN" dirty="0">
              <a:latin typeface="+mj-ea"/>
              <a:ea typeface="+mj-ea"/>
              <a:sym typeface="+mn-ea"/>
            </a:endParaRPr>
          </a:p>
          <a:p>
            <a:pPr marL="0" lvl="0" indent="0">
              <a:buFont typeface="Arial" panose="020B0604020202020204" pitchFamily="34" charset="0"/>
              <a:buNone/>
            </a:pPr>
            <a:endParaRPr lang="zh-CN" altLang="en-US" dirty="0">
              <a:latin typeface="+mj-ea"/>
              <a:ea typeface="+mj-ea"/>
              <a:sym typeface="+mn-ea"/>
            </a:endParaRPr>
          </a:p>
          <a:p>
            <a:pPr marL="0" lvl="0" indent="0">
              <a:buFont typeface="Arial" panose="020B0604020202020204" pitchFamily="34" charset="0"/>
              <a:buNone/>
            </a:pPr>
            <a:r>
              <a:rPr lang="en-US" altLang="zh-CN" dirty="0">
                <a:latin typeface="+mj-ea"/>
                <a:ea typeface="+mj-ea"/>
                <a:sym typeface="+mn-ea"/>
              </a:rPr>
              <a:t>- </a:t>
            </a:r>
            <a:r>
              <a:rPr lang="zh-CN" altLang="en-US" dirty="0">
                <a:latin typeface="+mj-ea"/>
                <a:ea typeface="+mj-ea"/>
                <a:sym typeface="+mn-ea"/>
              </a:rPr>
              <a:t>删除没有召回到真实点击的验证集用户，减少了无用负样本的数量。</a:t>
            </a:r>
            <a:endParaRPr lang="zh-CN" altLang="en-US" dirty="0">
              <a:latin typeface="+mj-ea"/>
              <a:ea typeface="+mj-ea"/>
              <a:sym typeface="+mn-ea"/>
            </a:endParaRPr>
          </a:p>
          <a:p>
            <a:pPr marL="0" lvl="0" indent="0">
              <a:buFont typeface="Arial" panose="020B0604020202020204" pitchFamily="34" charset="0"/>
              <a:buNone/>
            </a:pPr>
            <a:r>
              <a:rPr lang="zh-CN" altLang="en-US" dirty="0">
                <a:latin typeface="+mj-ea"/>
                <a:ea typeface="+mj-ea"/>
                <a:sym typeface="+mn-ea"/>
              </a:rPr>
              <a:t>最终平均召回</a:t>
            </a:r>
            <a:r>
              <a:rPr lang="en-US" altLang="zh-CN" dirty="0">
                <a:latin typeface="+mj-ea"/>
                <a:ea typeface="+mj-ea"/>
                <a:sym typeface="+mn-ea"/>
              </a:rPr>
              <a:t>151</a:t>
            </a:r>
            <a:r>
              <a:rPr lang="zh-CN" altLang="en-US" dirty="0">
                <a:latin typeface="+mj-ea"/>
                <a:ea typeface="+mj-ea"/>
                <a:sym typeface="+mn-ea"/>
              </a:rPr>
              <a:t>篇文章。</a:t>
            </a:r>
            <a:endParaRPr lang="zh-CN" altLang="en-US" dirty="0">
              <a:latin typeface="+mj-ea"/>
              <a:ea typeface="+mj-ea"/>
              <a:sym typeface="+mn-ea"/>
            </a:endParaRPr>
          </a:p>
        </p:txBody>
      </p:sp>
      <p:graphicFrame>
        <p:nvGraphicFramePr>
          <p:cNvPr id="3" name="表格 2"/>
          <p:cNvGraphicFramePr/>
          <p:nvPr>
            <p:custDataLst>
              <p:tags r:id="rId3"/>
            </p:custDataLst>
          </p:nvPr>
        </p:nvGraphicFramePr>
        <p:xfrm>
          <a:off x="4572000" y="3435985"/>
          <a:ext cx="4261485" cy="1493520"/>
        </p:xfrm>
        <a:graphic>
          <a:graphicData uri="http://schemas.openxmlformats.org/drawingml/2006/table">
            <a:tbl>
              <a:tblPr firstRow="1" bandRow="1">
                <a:tableStyleId>{5C22544A-7EE6-4342-B048-85BDC9FD1C3A}</a:tableStyleId>
              </a:tblPr>
              <a:tblGrid>
                <a:gridCol w="1420495"/>
                <a:gridCol w="1420495"/>
                <a:gridCol w="1420495"/>
              </a:tblGrid>
              <a:tr h="274320">
                <a:tc>
                  <a:txBody>
                    <a:bodyPr/>
                    <a:lstStyle/>
                    <a:p>
                      <a:pPr>
                        <a:buNone/>
                      </a:pPr>
                      <a:r>
                        <a:rPr lang="zh-CN" altLang="en-US" sz="1200"/>
                        <a:t>合并策略</a:t>
                      </a:r>
                      <a:endParaRPr lang="zh-CN" altLang="en-US" sz="1200"/>
                    </a:p>
                  </a:txBody>
                  <a:tcPr/>
                </a:tc>
                <a:tc>
                  <a:txBody>
                    <a:bodyPr/>
                    <a:lstStyle/>
                    <a:p>
                      <a:pPr>
                        <a:buNone/>
                      </a:pPr>
                      <a:r>
                        <a:rPr lang="en-US" altLang="zh-CN" sz="1200"/>
                        <a:t>HR_5</a:t>
                      </a:r>
                      <a:endParaRPr lang="en-US" altLang="zh-CN" sz="1200"/>
                    </a:p>
                  </a:txBody>
                  <a:tcPr/>
                </a:tc>
                <a:tc>
                  <a:txBody>
                    <a:bodyPr/>
                    <a:lstStyle/>
                    <a:p>
                      <a:pPr>
                        <a:buNone/>
                      </a:pPr>
                      <a:r>
                        <a:rPr lang="zh-CN" altLang="en-US" sz="1200"/>
                        <a:t>MRR_5</a:t>
                      </a:r>
                      <a:endParaRPr lang="zh-CN" altLang="en-US" sz="1200"/>
                    </a:p>
                  </a:txBody>
                  <a:tcPr/>
                </a:tc>
              </a:tr>
              <a:tr h="304800">
                <a:tc>
                  <a:txBody>
                    <a:bodyPr/>
                    <a:lstStyle/>
                    <a:p>
                      <a:pPr>
                        <a:buNone/>
                      </a:pPr>
                      <a:r>
                        <a:rPr lang="en-US" altLang="zh-CN" sz="1400"/>
                        <a:t>sum</a:t>
                      </a:r>
                      <a:endParaRPr lang="en-US" altLang="zh-CN" sz="1400"/>
                    </a:p>
                  </a:txBody>
                  <a:tcPr/>
                </a:tc>
                <a:tc>
                  <a:txBody>
                    <a:bodyPr/>
                    <a:lstStyle/>
                    <a:p>
                      <a:pPr>
                        <a:buNone/>
                      </a:pPr>
                      <a:r>
                        <a:rPr lang="zh-CN" altLang="en-US" sz="1400"/>
                        <a:t>0.47988</a:t>
                      </a:r>
                      <a:endParaRPr lang="zh-CN" altLang="en-US" sz="1400"/>
                    </a:p>
                  </a:txBody>
                  <a:tcPr/>
                </a:tc>
                <a:tc>
                  <a:txBody>
                    <a:bodyPr/>
                    <a:lstStyle/>
                    <a:p>
                      <a:pPr>
                        <a:buNone/>
                      </a:pPr>
                      <a:r>
                        <a:rPr lang="zh-CN" altLang="en-US" sz="1400"/>
                        <a:t>0.27815</a:t>
                      </a:r>
                      <a:endParaRPr lang="zh-CN" altLang="en-US" sz="1400"/>
                    </a:p>
                  </a:txBody>
                  <a:tcPr/>
                </a:tc>
              </a:tr>
              <a:tr h="304800">
                <a:tc>
                  <a:txBody>
                    <a:bodyPr/>
                    <a:lstStyle/>
                    <a:p>
                      <a:pPr>
                        <a:buNone/>
                      </a:pPr>
                      <a:r>
                        <a:rPr lang="en-US" altLang="zh-CN" sz="1400"/>
                        <a:t>mean</a:t>
                      </a:r>
                      <a:endParaRPr lang="en-US" altLang="zh-CN" sz="1400"/>
                    </a:p>
                  </a:txBody>
                  <a:tcPr/>
                </a:tc>
                <a:tc>
                  <a:txBody>
                    <a:bodyPr/>
                    <a:lstStyle/>
                    <a:p>
                      <a:pPr>
                        <a:buNone/>
                      </a:pPr>
                      <a:r>
                        <a:rPr lang="zh-CN" altLang="en-US" sz="1400"/>
                        <a:t>0.42551</a:t>
                      </a:r>
                      <a:endParaRPr lang="zh-CN" altLang="en-US" sz="1400"/>
                    </a:p>
                  </a:txBody>
                  <a:tcPr/>
                </a:tc>
                <a:tc>
                  <a:txBody>
                    <a:bodyPr/>
                    <a:lstStyle/>
                    <a:p>
                      <a:pPr>
                        <a:buNone/>
                      </a:pPr>
                      <a:r>
                        <a:rPr lang="zh-CN" altLang="en-US" sz="1400"/>
                        <a:t>0.23820</a:t>
                      </a:r>
                      <a:endParaRPr lang="zh-CN" altLang="en-US" sz="1400"/>
                    </a:p>
                  </a:txBody>
                  <a:tcPr/>
                </a:tc>
              </a:tr>
              <a:tr h="304800">
                <a:tc>
                  <a:txBody>
                    <a:bodyPr/>
                    <a:lstStyle/>
                    <a:p>
                      <a:pPr>
                        <a:buNone/>
                      </a:pPr>
                      <a:r>
                        <a:rPr lang="en-US" altLang="zh-CN" sz="1400"/>
                        <a:t>max</a:t>
                      </a:r>
                      <a:endParaRPr lang="en-US" altLang="zh-CN" sz="1400"/>
                    </a:p>
                  </a:txBody>
                  <a:tcPr/>
                </a:tc>
                <a:tc>
                  <a:txBody>
                    <a:bodyPr/>
                    <a:lstStyle/>
                    <a:p>
                      <a:pPr>
                        <a:buNone/>
                      </a:pPr>
                      <a:r>
                        <a:rPr lang="zh-CN" altLang="en-US" sz="1400"/>
                        <a:t>0.45905</a:t>
                      </a:r>
                      <a:endParaRPr lang="zh-CN" altLang="en-US" sz="1400"/>
                    </a:p>
                  </a:txBody>
                  <a:tcPr/>
                </a:tc>
                <a:tc>
                  <a:txBody>
                    <a:bodyPr/>
                    <a:lstStyle/>
                    <a:p>
                      <a:pPr>
                        <a:buNone/>
                      </a:pPr>
                      <a:r>
                        <a:rPr lang="zh-CN" altLang="en-US" sz="1400"/>
                        <a:t>0.26015</a:t>
                      </a:r>
                      <a:endParaRPr lang="zh-CN" altLang="en-US" sz="14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blinds(horizontal)">
                                      <p:cBhvr>
                                        <p:cTn id="12" dur="500"/>
                                        <p:tgtEl>
                                          <p:spTgt spid="1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animEffect transition="in" filter="blinds(horizontal)">
                                      <p:cBhvr>
                                        <p:cTn id="15" dur="500"/>
                                        <p:tgtEl>
                                          <p:spTgt spid="1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xEl>
                                              <p:pRg st="6" end="6"/>
                                            </p:txEl>
                                          </p:spTgt>
                                        </p:tgtEl>
                                        <p:attrNameLst>
                                          <p:attrName>style.visibility</p:attrName>
                                        </p:attrNameLst>
                                      </p:cBhvr>
                                      <p:to>
                                        <p:strVal val="visible"/>
                                      </p:to>
                                    </p:set>
                                    <p:animEffect transition="in" filter="blinds(horizontal)">
                                      <p:cBhvr>
                                        <p:cTn id="18" dur="500"/>
                                        <p:tgtEl>
                                          <p:spTgt spid="15">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animEffect transition="in" filter="blinds(horizontal)">
                                      <p:cBhvr>
                                        <p:cTn id="23" dur="500"/>
                                        <p:tgtEl>
                                          <p:spTgt spid="15">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Part2-4 </a:t>
            </a:r>
            <a:r>
              <a:rPr lang="zh-CN" altLang="en-US" sz="1800" b="1" dirty="0">
                <a:solidFill>
                  <a:srgbClr val="A11D51"/>
                </a:solidFill>
                <a:latin typeface="+mj-ea"/>
                <a:ea typeface="+mj-ea"/>
              </a:rPr>
              <a:t>排序阶段</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61764" r="-111"/>
          <a:stretch>
            <a:fillRect/>
          </a:stretch>
        </p:blipFill>
        <p:spPr>
          <a:xfrm>
            <a:off x="304800" y="862330"/>
            <a:ext cx="3506470" cy="3260090"/>
          </a:xfrm>
          <a:prstGeom prst="rect">
            <a:avLst/>
          </a:prstGeom>
        </p:spPr>
      </p:pic>
      <p:sp>
        <p:nvSpPr>
          <p:cNvPr id="5" name="文本框 4"/>
          <p:cNvSpPr txBox="1"/>
          <p:nvPr/>
        </p:nvSpPr>
        <p:spPr>
          <a:xfrm>
            <a:off x="3684905" y="862330"/>
            <a:ext cx="5458460" cy="2306955"/>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j-ea"/>
                <a:ea typeface="+mj-ea"/>
              </a:rPr>
              <a:t>排序阶段的意义：在</a:t>
            </a:r>
            <a:r>
              <a:rPr lang="zh-CN" altLang="en-US" b="1" dirty="0">
                <a:latin typeface="+mj-ea"/>
                <a:ea typeface="+mj-ea"/>
                <a:sym typeface="+mn-ea"/>
              </a:rPr>
              <a:t>召回阶段召回的文章之中，针对性每一位用户的所有文章进行排序，选择出最终的推荐文章（精选）。</a:t>
            </a:r>
            <a:endParaRPr lang="zh-CN" altLang="en-US" b="1" dirty="0">
              <a:latin typeface="+mj-ea"/>
              <a:ea typeface="+mj-ea"/>
              <a:sym typeface="+mn-ea"/>
            </a:endParaRPr>
          </a:p>
          <a:p>
            <a:pPr marL="285750" indent="-285750">
              <a:buFont typeface="Arial" panose="020B0604020202020204" pitchFamily="34" charset="0"/>
              <a:buChar char="•"/>
            </a:pPr>
            <a:endParaRPr lang="zh-CN" altLang="en-US" b="1" dirty="0">
              <a:latin typeface="+mj-ea"/>
              <a:ea typeface="+mj-ea"/>
              <a:sym typeface="+mn-ea"/>
            </a:endParaRPr>
          </a:p>
          <a:p>
            <a:pPr marL="285750" indent="-285750">
              <a:buFont typeface="Arial" panose="020B0604020202020204" pitchFamily="34" charset="0"/>
              <a:buChar char="•"/>
            </a:pPr>
            <a:r>
              <a:rPr lang="zh-CN" altLang="en-US" b="1" dirty="0">
                <a:latin typeface="+mj-ea"/>
                <a:ea typeface="+mj-ea"/>
                <a:sym typeface="+mn-ea"/>
              </a:rPr>
              <a:t>排序阶段流程：</a:t>
            </a:r>
            <a:endParaRPr lang="zh-CN" altLang="en-US" b="1" dirty="0">
              <a:latin typeface="+mj-ea"/>
              <a:ea typeface="+mj-ea"/>
              <a:sym typeface="+mn-ea"/>
            </a:endParaRPr>
          </a:p>
          <a:p>
            <a:pPr marL="800100" lvl="1" indent="-342900">
              <a:buFont typeface="+mj-ea"/>
              <a:buAutoNum type="circleNumDbPlain"/>
            </a:pPr>
            <a:r>
              <a:rPr lang="zh-CN" altLang="en-US" dirty="0">
                <a:latin typeface="+mj-ea"/>
                <a:ea typeface="+mj-ea"/>
                <a:sym typeface="+mn-ea"/>
              </a:rPr>
              <a:t>数据处理</a:t>
            </a:r>
            <a:endParaRPr lang="zh-CN" altLang="en-US" dirty="0">
              <a:latin typeface="+mj-ea"/>
              <a:ea typeface="+mj-ea"/>
              <a:sym typeface="+mn-ea"/>
            </a:endParaRPr>
          </a:p>
          <a:p>
            <a:pPr marL="800100" lvl="1" indent="-342900">
              <a:buFont typeface="+mj-ea"/>
              <a:buAutoNum type="circleNumDbPlain"/>
            </a:pPr>
            <a:r>
              <a:rPr lang="zh-CN" altLang="en-US" dirty="0">
                <a:latin typeface="+mj-ea"/>
                <a:ea typeface="+mj-ea"/>
                <a:sym typeface="+mn-ea"/>
              </a:rPr>
              <a:t>特征工程</a:t>
            </a:r>
            <a:endParaRPr lang="zh-CN" altLang="en-US" dirty="0">
              <a:latin typeface="+mj-ea"/>
              <a:ea typeface="+mj-ea"/>
              <a:sym typeface="+mn-ea"/>
            </a:endParaRPr>
          </a:p>
          <a:p>
            <a:pPr marL="800100" lvl="1" indent="-342900">
              <a:buFont typeface="+mj-ea"/>
              <a:buAutoNum type="circleNumDbPlain"/>
            </a:pPr>
            <a:r>
              <a:rPr lang="zh-CN" altLang="en-US" dirty="0">
                <a:latin typeface="+mj-ea"/>
                <a:ea typeface="+mj-ea"/>
                <a:sym typeface="+mn-ea"/>
              </a:rPr>
              <a:t>模型训练 </a:t>
            </a:r>
            <a:r>
              <a:rPr lang="en-US" altLang="zh-CN" dirty="0">
                <a:latin typeface="+mj-ea"/>
                <a:ea typeface="+mj-ea"/>
                <a:sym typeface="+mn-ea"/>
              </a:rPr>
              <a:t>/ </a:t>
            </a:r>
            <a:r>
              <a:rPr lang="zh-CN" altLang="en-US" dirty="0">
                <a:latin typeface="+mj-ea"/>
                <a:ea typeface="+mj-ea"/>
                <a:sym typeface="+mn-ea"/>
              </a:rPr>
              <a:t>模型融合</a:t>
            </a:r>
            <a:endParaRPr lang="zh-CN" altLang="en-US" dirty="0">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blinds(horizontal)">
                                      <p:cBhvr>
                                        <p:cTn id="15" dur="500"/>
                                        <p:tgtEl>
                                          <p:spTgt spid="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blinds(horizontal)">
                                      <p:cBhvr>
                                        <p:cTn id="18" dur="500"/>
                                        <p:tgtEl>
                                          <p:spTgt spid="5">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blinds(horizontal)">
                                      <p:cBhvr>
                                        <p:cTn id="2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Part2-4 </a:t>
            </a:r>
            <a:r>
              <a:rPr lang="zh-CN" altLang="en-US" sz="1800" b="1" dirty="0">
                <a:solidFill>
                  <a:srgbClr val="A11D51"/>
                </a:solidFill>
                <a:latin typeface="+mj-ea"/>
                <a:ea typeface="+mj-ea"/>
              </a:rPr>
              <a:t>排序阶段——数据处理、特征工程</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61764" r="-111"/>
          <a:stretch>
            <a:fillRect/>
          </a:stretch>
        </p:blipFill>
        <p:spPr>
          <a:xfrm>
            <a:off x="304800" y="862330"/>
            <a:ext cx="3506470" cy="3260090"/>
          </a:xfrm>
          <a:prstGeom prst="rect">
            <a:avLst/>
          </a:prstGeom>
        </p:spPr>
      </p:pic>
      <p:sp>
        <p:nvSpPr>
          <p:cNvPr id="5" name="文本框 4"/>
          <p:cNvSpPr txBox="1"/>
          <p:nvPr/>
        </p:nvSpPr>
        <p:spPr>
          <a:xfrm>
            <a:off x="3684905" y="862330"/>
            <a:ext cx="5458460" cy="3507740"/>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j-ea"/>
                <a:ea typeface="+mj-ea"/>
                <a:sym typeface="+mn-ea"/>
              </a:rPr>
              <a:t>新闻特征</a:t>
            </a:r>
            <a:endParaRPr lang="zh-CN" altLang="en-US" b="1"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新闻字数</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新闻创建时间</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新闻被阅读数量</a:t>
            </a:r>
            <a:endParaRPr lang="zh-CN" altLang="en-US" sz="1200" b="1" dirty="0">
              <a:latin typeface="+mj-ea"/>
              <a:ea typeface="+mj-ea"/>
              <a:sym typeface="+mn-ea"/>
            </a:endParaRPr>
          </a:p>
          <a:p>
            <a:pPr marL="285750" indent="-285750">
              <a:buFont typeface="Arial" panose="020B0604020202020204" pitchFamily="34" charset="0"/>
              <a:buChar char="•"/>
            </a:pPr>
            <a:r>
              <a:rPr lang="zh-CN" altLang="en-US" b="1" dirty="0">
                <a:latin typeface="+mj-ea"/>
                <a:ea typeface="+mj-ea"/>
                <a:sym typeface="+mn-ea"/>
              </a:rPr>
              <a:t>用户特征</a:t>
            </a:r>
            <a:endParaRPr lang="zh-CN" altLang="en-US" b="1"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用户点击新闻的创建时间差的平均值</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用户点击新闻的点击时间差的平均值</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用户点击新闻的点击-创建时间差的统计值：mean，std</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用户点击新闻的 click_datetime_hour 统计值</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用户点击新闻的字数统计值</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用户点击新闻的创建时间统计值</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用户点击新闻的点击时间统计值</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用户新闻阅读数量</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用户某种类新闻阅读数量</a:t>
            </a:r>
            <a:endParaRPr lang="zh-CN" altLang="en-US" sz="1200" b="1" dirty="0">
              <a:latin typeface="+mj-ea"/>
              <a:ea typeface="+mj-ea"/>
              <a:sym typeface="+mn-ea"/>
            </a:endParaRPr>
          </a:p>
          <a:p>
            <a:pPr marL="285750" indent="-285750">
              <a:buFont typeface="Arial" panose="020B0604020202020204" pitchFamily="34" charset="0"/>
              <a:buChar char="•"/>
            </a:pPr>
            <a:r>
              <a:rPr lang="zh-CN" altLang="en-US" b="1" dirty="0">
                <a:latin typeface="+mj-ea"/>
                <a:ea typeface="+mj-ea"/>
                <a:sym typeface="+mn-ea"/>
              </a:rPr>
              <a:t>用户-新闻交互特征</a:t>
            </a:r>
            <a:endParaRPr lang="zh-CN" altLang="en-US" b="1"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待预测新闻和用户所有历史点击新闻相似度按次序加权求和</a:t>
            </a:r>
            <a:endParaRPr lang="zh-CN" altLang="en-US" sz="1200" dirty="0">
              <a:latin typeface="+mj-ea"/>
              <a:ea typeface="+mj-ea"/>
              <a:sym typeface="+mn-ea"/>
            </a:endParaRPr>
          </a:p>
          <a:p>
            <a:pPr marL="742950" lvl="1" indent="-285750">
              <a:buFont typeface="Arial" panose="020B0604020202020204" pitchFamily="34" charset="0"/>
              <a:buChar char="•"/>
            </a:pPr>
            <a:r>
              <a:rPr lang="zh-CN" altLang="en-US" sz="1200" dirty="0">
                <a:latin typeface="+mj-ea"/>
                <a:ea typeface="+mj-ea"/>
                <a:sym typeface="+mn-ea"/>
              </a:rPr>
              <a:t>待预测新闻和用户最近一次点击新闻相似度</a:t>
            </a:r>
            <a:endParaRPr lang="zh-CN" altLang="en-US" sz="1200" dirty="0">
              <a:latin typeface="+mj-ea"/>
              <a:ea typeface="+mj-ea"/>
              <a:sym typeface="+mn-ea"/>
            </a:endParaRPr>
          </a:p>
        </p:txBody>
      </p:sp>
      <p:sp>
        <p:nvSpPr>
          <p:cNvPr id="3" name="矩形 2"/>
          <p:cNvSpPr/>
          <p:nvPr/>
        </p:nvSpPr>
        <p:spPr>
          <a:xfrm>
            <a:off x="1012825" y="1021715"/>
            <a:ext cx="967105" cy="1118235"/>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blinds(horizontal)">
                                      <p:cBhvr>
                                        <p:cTn id="25" dur="500"/>
                                        <p:tgtEl>
                                          <p:spTgt spid="5">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blinds(horizontal)">
                                      <p:cBhvr>
                                        <p:cTn id="28" dur="500"/>
                                        <p:tgtEl>
                                          <p:spTgt spid="5">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blinds(horizontal)">
                                      <p:cBhvr>
                                        <p:cTn id="31" dur="500"/>
                                        <p:tgtEl>
                                          <p:spTgt spid="5">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blinds(horizontal)">
                                      <p:cBhvr>
                                        <p:cTn id="34" dur="500"/>
                                        <p:tgtEl>
                                          <p:spTgt spid="5">
                                            <p:txEl>
                                              <p:pRg st="9" end="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blinds(horizontal)">
                                      <p:cBhvr>
                                        <p:cTn id="37" dur="500"/>
                                        <p:tgtEl>
                                          <p:spTgt spid="5">
                                            <p:txEl>
                                              <p:pRg st="10" end="10"/>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5">
                                            <p:txEl>
                                              <p:pRg st="11" end="11"/>
                                            </p:txEl>
                                          </p:spTgt>
                                        </p:tgtEl>
                                        <p:attrNameLst>
                                          <p:attrName>style.visibility</p:attrName>
                                        </p:attrNameLst>
                                      </p:cBhvr>
                                      <p:to>
                                        <p:strVal val="visible"/>
                                      </p:to>
                                    </p:set>
                                    <p:animEffect transition="in" filter="blinds(horizontal)">
                                      <p:cBhvr>
                                        <p:cTn id="40" dur="500"/>
                                        <p:tgtEl>
                                          <p:spTgt spid="5">
                                            <p:txEl>
                                              <p:pRg st="11" end="11"/>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animEffect transition="in" filter="blinds(horizontal)">
                                      <p:cBhvr>
                                        <p:cTn id="43" dur="500"/>
                                        <p:tgtEl>
                                          <p:spTgt spid="5">
                                            <p:txEl>
                                              <p:pRg st="12" end="12"/>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5">
                                            <p:txEl>
                                              <p:pRg st="13" end="13"/>
                                            </p:txEl>
                                          </p:spTgt>
                                        </p:tgtEl>
                                        <p:attrNameLst>
                                          <p:attrName>style.visibility</p:attrName>
                                        </p:attrNameLst>
                                      </p:cBhvr>
                                      <p:to>
                                        <p:strVal val="visible"/>
                                      </p:to>
                                    </p:set>
                                    <p:animEffect transition="in" filter="blinds(horizontal)">
                                      <p:cBhvr>
                                        <p:cTn id="46" dur="500"/>
                                        <p:tgtEl>
                                          <p:spTgt spid="5">
                                            <p:txEl>
                                              <p:pRg st="13" end="13"/>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animEffect transition="in" filter="blinds(horizontal)">
                                      <p:cBhvr>
                                        <p:cTn id="49" dur="500"/>
                                        <p:tgtEl>
                                          <p:spTgt spid="5">
                                            <p:txEl>
                                              <p:pRg st="14" end="14"/>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5">
                                            <p:txEl>
                                              <p:pRg st="15" end="15"/>
                                            </p:txEl>
                                          </p:spTgt>
                                        </p:tgtEl>
                                        <p:attrNameLst>
                                          <p:attrName>style.visibility</p:attrName>
                                        </p:attrNameLst>
                                      </p:cBhvr>
                                      <p:to>
                                        <p:strVal val="visible"/>
                                      </p:to>
                                    </p:set>
                                    <p:animEffect transition="in" filter="blinds(horizontal)">
                                      <p:cBhvr>
                                        <p:cTn id="52" dur="500"/>
                                        <p:tgtEl>
                                          <p:spTgt spid="5">
                                            <p:txEl>
                                              <p:pRg st="15" end="15"/>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5">
                                            <p:txEl>
                                              <p:pRg st="16" end="16"/>
                                            </p:txEl>
                                          </p:spTgt>
                                        </p:tgtEl>
                                        <p:attrNameLst>
                                          <p:attrName>style.visibility</p:attrName>
                                        </p:attrNameLst>
                                      </p:cBhvr>
                                      <p:to>
                                        <p:strVal val="visible"/>
                                      </p:to>
                                    </p:set>
                                    <p:animEffect transition="in" filter="blinds(horizontal)">
                                      <p:cBhvr>
                                        <p:cTn id="55"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Part2-4 </a:t>
            </a:r>
            <a:r>
              <a:rPr lang="zh-CN" altLang="en-US" sz="1800" b="1" dirty="0">
                <a:solidFill>
                  <a:srgbClr val="A11D51"/>
                </a:solidFill>
                <a:latin typeface="+mj-ea"/>
                <a:ea typeface="+mj-ea"/>
              </a:rPr>
              <a:t>排序阶段——模型训练</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61764" r="-111"/>
          <a:stretch>
            <a:fillRect/>
          </a:stretch>
        </p:blipFill>
        <p:spPr>
          <a:xfrm>
            <a:off x="304800" y="862330"/>
            <a:ext cx="3506470" cy="3260090"/>
          </a:xfrm>
          <a:prstGeom prst="rect">
            <a:avLst/>
          </a:prstGeom>
        </p:spPr>
      </p:pic>
      <p:sp>
        <p:nvSpPr>
          <p:cNvPr id="3" name="矩形 2"/>
          <p:cNvSpPr/>
          <p:nvPr/>
        </p:nvSpPr>
        <p:spPr>
          <a:xfrm>
            <a:off x="1005205" y="1994535"/>
            <a:ext cx="2806065" cy="100457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684905" y="862330"/>
            <a:ext cx="5458460" cy="2584450"/>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j-ea"/>
                <a:ea typeface="+mj-ea"/>
              </a:rPr>
              <a:t>模型训练：（监督学习）</a:t>
            </a:r>
            <a:endParaRPr lang="zh-CN" altLang="en-US" b="1" dirty="0">
              <a:latin typeface="+mj-ea"/>
              <a:ea typeface="+mj-ea"/>
            </a:endParaRPr>
          </a:p>
          <a:p>
            <a:pPr marL="742950" lvl="1" indent="-285750">
              <a:buFont typeface="Arial" panose="020B0604020202020204" pitchFamily="34" charset="0"/>
              <a:buChar char="•"/>
            </a:pPr>
            <a:r>
              <a:rPr lang="zh-CN" altLang="en-US" b="1" dirty="0">
                <a:latin typeface="+mj-ea"/>
                <a:ea typeface="+mj-ea"/>
              </a:rPr>
              <a:t>每一条训练数据：</a:t>
            </a:r>
            <a:r>
              <a:rPr lang="en-US" altLang="zh-CN" b="1" dirty="0">
                <a:latin typeface="+mj-ea"/>
                <a:ea typeface="+mj-ea"/>
              </a:rPr>
              <a:t>29</a:t>
            </a:r>
            <a:r>
              <a:rPr lang="zh-CN" altLang="en-US" b="1" dirty="0">
                <a:latin typeface="+mj-ea"/>
                <a:ea typeface="+mj-ea"/>
              </a:rPr>
              <a:t>个特征</a:t>
            </a:r>
            <a:r>
              <a:rPr lang="en-US" altLang="zh-CN" b="1" dirty="0">
                <a:latin typeface="+mj-ea"/>
                <a:ea typeface="+mj-ea"/>
              </a:rPr>
              <a:t>+Label</a:t>
            </a:r>
            <a:r>
              <a:rPr lang="zh-CN" altLang="en-US" b="1" dirty="0">
                <a:latin typeface="+mj-ea"/>
                <a:ea typeface="+mj-ea"/>
              </a:rPr>
              <a:t>（</a:t>
            </a:r>
            <a:r>
              <a:rPr lang="en-US" altLang="zh-CN" b="1" dirty="0">
                <a:latin typeface="+mj-ea"/>
                <a:ea typeface="+mj-ea"/>
              </a:rPr>
              <a:t>1/0</a:t>
            </a:r>
            <a:r>
              <a:rPr lang="zh-CN" altLang="en-US" b="1" dirty="0">
                <a:latin typeface="+mj-ea"/>
                <a:ea typeface="+mj-ea"/>
              </a:rPr>
              <a:t>）</a:t>
            </a:r>
            <a:endParaRPr lang="zh-CN" altLang="en-US" b="1" dirty="0">
              <a:latin typeface="+mj-ea"/>
              <a:ea typeface="+mj-ea"/>
            </a:endParaRPr>
          </a:p>
          <a:p>
            <a:pPr marL="742950" lvl="1" indent="-285750">
              <a:buFont typeface="Arial" panose="020B0604020202020204" pitchFamily="34" charset="0"/>
              <a:buChar char="•"/>
            </a:pPr>
            <a:r>
              <a:rPr lang="zh-CN" altLang="en-US" b="1" dirty="0">
                <a:latin typeface="+mj-ea"/>
                <a:ea typeface="+mj-ea"/>
              </a:rPr>
              <a:t>将排序问题转换为二分类问题（点击</a:t>
            </a:r>
            <a:r>
              <a:rPr lang="en-US" altLang="zh-CN" b="1" dirty="0">
                <a:latin typeface="+mj-ea"/>
                <a:ea typeface="+mj-ea"/>
              </a:rPr>
              <a:t>/</a:t>
            </a:r>
            <a:r>
              <a:rPr lang="zh-CN" altLang="en-US" b="1" dirty="0">
                <a:latin typeface="+mj-ea"/>
                <a:ea typeface="+mj-ea"/>
              </a:rPr>
              <a:t>未点击），根据文章点击概率进行排序。</a:t>
            </a:r>
            <a:endParaRPr lang="zh-CN" altLang="en-US" b="1" dirty="0">
              <a:latin typeface="+mj-ea"/>
              <a:ea typeface="+mj-ea"/>
            </a:endParaRPr>
          </a:p>
          <a:p>
            <a:pPr marL="285750" indent="-285750">
              <a:buFont typeface="Arial" panose="020B0604020202020204" pitchFamily="34" charset="0"/>
              <a:buChar char="•"/>
            </a:pPr>
            <a:endParaRPr lang="zh-CN" altLang="en-US" b="1" dirty="0">
              <a:latin typeface="+mj-ea"/>
              <a:ea typeface="+mj-ea"/>
              <a:sym typeface="+mn-ea"/>
            </a:endParaRPr>
          </a:p>
          <a:p>
            <a:pPr marL="285750" indent="-285750">
              <a:buFont typeface="Arial" panose="020B0604020202020204" pitchFamily="34" charset="0"/>
              <a:buChar char="•"/>
            </a:pPr>
            <a:r>
              <a:rPr lang="zh-CN" altLang="en-US" b="1" dirty="0">
                <a:latin typeface="+mj-ea"/>
                <a:ea typeface="+mj-ea"/>
                <a:sym typeface="+mn-ea"/>
              </a:rPr>
              <a:t>选用模型：</a:t>
            </a:r>
            <a:endParaRPr lang="zh-CN" altLang="en-US" b="1" dirty="0">
              <a:latin typeface="+mj-ea"/>
              <a:ea typeface="+mj-ea"/>
              <a:sym typeface="+mn-ea"/>
            </a:endParaRPr>
          </a:p>
          <a:p>
            <a:pPr marL="800100" lvl="1" indent="-342900">
              <a:buFont typeface="+mj-ea"/>
              <a:buAutoNum type="circleNumDbPlain"/>
            </a:pPr>
            <a:r>
              <a:rPr lang="en-US" altLang="zh-CN" dirty="0">
                <a:latin typeface="+mj-ea"/>
                <a:ea typeface="+mj-ea"/>
                <a:sym typeface="+mn-ea"/>
              </a:rPr>
              <a:t>LGBMClassifier</a:t>
            </a:r>
            <a:endParaRPr lang="en-US" altLang="zh-CN" dirty="0">
              <a:latin typeface="+mj-ea"/>
              <a:ea typeface="+mj-ea"/>
              <a:sym typeface="+mn-ea"/>
            </a:endParaRPr>
          </a:p>
          <a:p>
            <a:pPr marL="800100" lvl="1" indent="-342900">
              <a:buFont typeface="+mj-ea"/>
              <a:buAutoNum type="circleNumDbPlain"/>
            </a:pPr>
            <a:r>
              <a:rPr lang="zh-CN" altLang="en-US" dirty="0">
                <a:latin typeface="+mj-ea"/>
                <a:ea typeface="+mj-ea"/>
                <a:sym typeface="+mn-ea"/>
              </a:rPr>
              <a:t>XGBClassifier</a:t>
            </a:r>
            <a:endParaRPr lang="zh-CN" altLang="en-US" dirty="0">
              <a:latin typeface="+mj-ea"/>
              <a:ea typeface="+mj-ea"/>
              <a:sym typeface="+mn-ea"/>
            </a:endParaRPr>
          </a:p>
          <a:p>
            <a:pPr marL="800100" lvl="1" indent="-342900">
              <a:buFont typeface="+mj-ea"/>
              <a:buAutoNum type="circleNumDbPlain"/>
            </a:pPr>
            <a:r>
              <a:rPr dirty="0">
                <a:latin typeface="+mj-ea"/>
                <a:ea typeface="+mj-ea"/>
                <a:sym typeface="+mn-ea"/>
              </a:rPr>
              <a:t>CatBoostClassifier</a:t>
            </a:r>
            <a:endParaRPr dirty="0">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linds(horizontal)">
                                      <p:cBhvr>
                                        <p:cTn id="18" dur="500"/>
                                        <p:tgtEl>
                                          <p:spTgt spid="4">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blinds(horizontal)">
                                      <p:cBhvr>
                                        <p:cTn id="21" dur="500"/>
                                        <p:tgtEl>
                                          <p:spTgt spid="4">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blinds(horizontal)">
                                      <p:cBhvr>
                                        <p:cTn id="24" dur="500"/>
                                        <p:tgtEl>
                                          <p:spTgt spid="4">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blinds(horizontal)">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Part2-4 </a:t>
            </a:r>
            <a:r>
              <a:rPr lang="zh-CN" altLang="en-US" sz="1800" b="1" dirty="0">
                <a:solidFill>
                  <a:srgbClr val="A11D51"/>
                </a:solidFill>
                <a:latin typeface="+mj-ea"/>
                <a:ea typeface="+mj-ea"/>
              </a:rPr>
              <a:t>排序阶段——</a:t>
            </a:r>
            <a:r>
              <a:rPr lang="en-US" altLang="zh-CN" sz="1800" b="1" dirty="0">
                <a:solidFill>
                  <a:srgbClr val="A11D51"/>
                </a:solidFill>
                <a:latin typeface="+mj-ea"/>
                <a:ea typeface="+mj-ea"/>
              </a:rPr>
              <a:t>LGBMClassifier</a:t>
            </a:r>
            <a:endParaRPr lang="en-US" altLang="zh-CN"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61764" r="-111"/>
          <a:stretch>
            <a:fillRect/>
          </a:stretch>
        </p:blipFill>
        <p:spPr>
          <a:xfrm>
            <a:off x="304800" y="862330"/>
            <a:ext cx="3506470" cy="3260090"/>
          </a:xfrm>
          <a:prstGeom prst="rect">
            <a:avLst/>
          </a:prstGeom>
        </p:spPr>
      </p:pic>
      <p:sp>
        <p:nvSpPr>
          <p:cNvPr id="3" name="矩形 2"/>
          <p:cNvSpPr/>
          <p:nvPr/>
        </p:nvSpPr>
        <p:spPr>
          <a:xfrm>
            <a:off x="1005205" y="1994535"/>
            <a:ext cx="2806065" cy="100457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3899535" y="720090"/>
            <a:ext cx="3305810" cy="819150"/>
          </a:xfrm>
          <a:prstGeom prst="rect">
            <a:avLst/>
          </a:prstGeom>
        </p:spPr>
      </p:pic>
      <p:pic>
        <p:nvPicPr>
          <p:cNvPr id="10" name="图片 9"/>
          <p:cNvPicPr>
            <a:picLocks noChangeAspect="1"/>
          </p:cNvPicPr>
          <p:nvPr/>
        </p:nvPicPr>
        <p:blipFill>
          <a:blip r:embed="rId4"/>
          <a:stretch>
            <a:fillRect/>
          </a:stretch>
        </p:blipFill>
        <p:spPr>
          <a:xfrm>
            <a:off x="3901440" y="1539240"/>
            <a:ext cx="3303905" cy="822325"/>
          </a:xfrm>
          <a:prstGeom prst="rect">
            <a:avLst/>
          </a:prstGeom>
        </p:spPr>
      </p:pic>
      <p:pic>
        <p:nvPicPr>
          <p:cNvPr id="11" name="图片 10"/>
          <p:cNvPicPr>
            <a:picLocks noChangeAspect="1"/>
          </p:cNvPicPr>
          <p:nvPr/>
        </p:nvPicPr>
        <p:blipFill>
          <a:blip r:embed="rId5"/>
          <a:stretch>
            <a:fillRect/>
          </a:stretch>
        </p:blipFill>
        <p:spPr>
          <a:xfrm>
            <a:off x="3901440" y="2361565"/>
            <a:ext cx="3324225" cy="781050"/>
          </a:xfrm>
          <a:prstGeom prst="rect">
            <a:avLst/>
          </a:prstGeom>
        </p:spPr>
      </p:pic>
      <p:pic>
        <p:nvPicPr>
          <p:cNvPr id="12" name="图片 11"/>
          <p:cNvPicPr>
            <a:picLocks noChangeAspect="1"/>
          </p:cNvPicPr>
          <p:nvPr/>
        </p:nvPicPr>
        <p:blipFill>
          <a:blip r:embed="rId6"/>
          <a:stretch>
            <a:fillRect/>
          </a:stretch>
        </p:blipFill>
        <p:spPr>
          <a:xfrm>
            <a:off x="3901440" y="3255645"/>
            <a:ext cx="4865370" cy="1541145"/>
          </a:xfrm>
          <a:prstGeom prst="rect">
            <a:avLst/>
          </a:prstGeom>
        </p:spPr>
      </p:pic>
      <p:sp>
        <p:nvSpPr>
          <p:cNvPr id="13" name="文本框 12"/>
          <p:cNvSpPr txBox="1"/>
          <p:nvPr/>
        </p:nvSpPr>
        <p:spPr>
          <a:xfrm>
            <a:off x="7295515" y="2157730"/>
            <a:ext cx="1597660" cy="984885"/>
          </a:xfrm>
          <a:prstGeom prst="rect">
            <a:avLst/>
          </a:prstGeom>
          <a:noFill/>
        </p:spPr>
        <p:txBody>
          <a:bodyPr wrap="square" lIns="0" tIns="0" rIns="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可以看出，未来点击文章与</a:t>
            </a:r>
            <a:r>
              <a:rPr lang="zh-CN" altLang="en-US" sz="1600" b="1" dirty="0">
                <a:solidFill>
                  <a:schemeClr val="tx1"/>
                </a:solidFill>
                <a:latin typeface="微软雅黑" panose="020B0503020204020204" pitchFamily="34" charset="-122"/>
                <a:ea typeface="微软雅黑" panose="020B0503020204020204" pitchFamily="34" charset="-122"/>
              </a:rPr>
              <a:t>最后一次的点击文章高度相关</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Part2-4 </a:t>
            </a:r>
            <a:r>
              <a:rPr lang="zh-CN" altLang="en-US" sz="1800" b="1" dirty="0">
                <a:solidFill>
                  <a:srgbClr val="A11D51"/>
                </a:solidFill>
                <a:latin typeface="+mj-ea"/>
                <a:ea typeface="+mj-ea"/>
              </a:rPr>
              <a:t>排序阶段——</a:t>
            </a:r>
            <a:r>
              <a:rPr lang="en-US" altLang="zh-CN" sz="1800" b="1" dirty="0">
                <a:solidFill>
                  <a:srgbClr val="A11D51"/>
                </a:solidFill>
                <a:latin typeface="+mj-ea"/>
                <a:ea typeface="+mj-ea"/>
              </a:rPr>
              <a:t>XGBClassifier</a:t>
            </a:r>
            <a:endParaRPr lang="en-US" altLang="zh-CN"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61764" r="-111"/>
          <a:stretch>
            <a:fillRect/>
          </a:stretch>
        </p:blipFill>
        <p:spPr>
          <a:xfrm>
            <a:off x="304800" y="862330"/>
            <a:ext cx="3506470" cy="3260090"/>
          </a:xfrm>
          <a:prstGeom prst="rect">
            <a:avLst/>
          </a:prstGeom>
        </p:spPr>
      </p:pic>
      <p:sp>
        <p:nvSpPr>
          <p:cNvPr id="3" name="矩形 2"/>
          <p:cNvSpPr/>
          <p:nvPr/>
        </p:nvSpPr>
        <p:spPr>
          <a:xfrm>
            <a:off x="1005205" y="1994535"/>
            <a:ext cx="2806065" cy="100457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954780" y="2903855"/>
            <a:ext cx="5274310" cy="245745"/>
          </a:xfrm>
          <a:prstGeom prst="rect">
            <a:avLst/>
          </a:prstGeom>
          <a:noFill/>
        </p:spPr>
        <p:txBody>
          <a:bodyPr wrap="square" lIns="0" tIns="0" rIns="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可以看出，未来点击文章与</a:t>
            </a:r>
            <a:r>
              <a:rPr lang="zh-CN" altLang="en-US" sz="1600" b="1" dirty="0">
                <a:solidFill>
                  <a:schemeClr val="tx1"/>
                </a:solidFill>
                <a:latin typeface="微软雅黑" panose="020B0503020204020204" pitchFamily="34" charset="-122"/>
                <a:ea typeface="微软雅黑" panose="020B0503020204020204" pitchFamily="34" charset="-122"/>
              </a:rPr>
              <a:t>最后一次的点击文章高度相关</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901440" y="932180"/>
            <a:ext cx="3194685" cy="804545"/>
          </a:xfrm>
          <a:prstGeom prst="rect">
            <a:avLst/>
          </a:prstGeom>
        </p:spPr>
      </p:pic>
      <p:pic>
        <p:nvPicPr>
          <p:cNvPr id="7" name="图片 6"/>
          <p:cNvPicPr>
            <a:picLocks noChangeAspect="1"/>
          </p:cNvPicPr>
          <p:nvPr/>
        </p:nvPicPr>
        <p:blipFill>
          <a:blip r:embed="rId4"/>
          <a:stretch>
            <a:fillRect/>
          </a:stretch>
        </p:blipFill>
        <p:spPr>
          <a:xfrm>
            <a:off x="3901440" y="1733550"/>
            <a:ext cx="3194050" cy="836930"/>
          </a:xfrm>
          <a:prstGeom prst="rect">
            <a:avLst/>
          </a:prstGeom>
        </p:spPr>
      </p:pic>
      <p:pic>
        <p:nvPicPr>
          <p:cNvPr id="8" name="图片 7"/>
          <p:cNvPicPr>
            <a:picLocks noChangeAspect="1"/>
          </p:cNvPicPr>
          <p:nvPr/>
        </p:nvPicPr>
        <p:blipFill>
          <a:blip r:embed="rId5"/>
          <a:stretch>
            <a:fillRect/>
          </a:stretch>
        </p:blipFill>
        <p:spPr>
          <a:xfrm>
            <a:off x="3954780" y="3203575"/>
            <a:ext cx="5017770" cy="1400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Part2-4 </a:t>
            </a:r>
            <a:r>
              <a:rPr lang="zh-CN" altLang="en-US" sz="1800" b="1" dirty="0">
                <a:solidFill>
                  <a:srgbClr val="A11D51"/>
                </a:solidFill>
                <a:latin typeface="+mj-ea"/>
                <a:ea typeface="+mj-ea"/>
              </a:rPr>
              <a:t>排序阶段——</a:t>
            </a:r>
            <a:r>
              <a:rPr lang="en-US" altLang="zh-CN" sz="1800" b="1" dirty="0">
                <a:solidFill>
                  <a:srgbClr val="A11D51"/>
                </a:solidFill>
                <a:latin typeface="+mj-ea"/>
                <a:ea typeface="+mj-ea"/>
              </a:rPr>
              <a:t>CatBoostClassifier</a:t>
            </a:r>
            <a:endParaRPr lang="en-US" altLang="zh-CN"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61764" r="-111"/>
          <a:stretch>
            <a:fillRect/>
          </a:stretch>
        </p:blipFill>
        <p:spPr>
          <a:xfrm>
            <a:off x="304800" y="862330"/>
            <a:ext cx="3506470" cy="3260090"/>
          </a:xfrm>
          <a:prstGeom prst="rect">
            <a:avLst/>
          </a:prstGeom>
        </p:spPr>
      </p:pic>
      <p:sp>
        <p:nvSpPr>
          <p:cNvPr id="3" name="矩形 2"/>
          <p:cNvSpPr/>
          <p:nvPr/>
        </p:nvSpPr>
        <p:spPr>
          <a:xfrm>
            <a:off x="1005205" y="1990090"/>
            <a:ext cx="2806065" cy="100457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987800" y="2887345"/>
            <a:ext cx="5260340" cy="245745"/>
          </a:xfrm>
          <a:prstGeom prst="rect">
            <a:avLst/>
          </a:prstGeom>
          <a:noFill/>
        </p:spPr>
        <p:txBody>
          <a:bodyPr wrap="square" lIns="0" tIns="0" rIns="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可以看出，未来点击文章与</a:t>
            </a:r>
            <a:r>
              <a:rPr lang="zh-CN" altLang="en-US" sz="1600" b="1" dirty="0">
                <a:solidFill>
                  <a:schemeClr val="tx1"/>
                </a:solidFill>
                <a:latin typeface="微软雅黑" panose="020B0503020204020204" pitchFamily="34" charset="-122"/>
                <a:ea typeface="微软雅黑" panose="020B0503020204020204" pitchFamily="34" charset="-122"/>
              </a:rPr>
              <a:t>最后一次的点击文章高度相关</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3987800" y="3218180"/>
            <a:ext cx="4895850" cy="1440815"/>
          </a:xfrm>
          <a:prstGeom prst="rect">
            <a:avLst/>
          </a:prstGeom>
        </p:spPr>
      </p:pic>
      <p:pic>
        <p:nvPicPr>
          <p:cNvPr id="8" name="图片 7"/>
          <p:cNvPicPr>
            <a:picLocks noChangeAspect="1"/>
          </p:cNvPicPr>
          <p:nvPr/>
        </p:nvPicPr>
        <p:blipFill>
          <a:blip r:embed="rId4"/>
          <a:stretch>
            <a:fillRect/>
          </a:stretch>
        </p:blipFill>
        <p:spPr>
          <a:xfrm>
            <a:off x="3987800" y="768350"/>
            <a:ext cx="2722245" cy="817245"/>
          </a:xfrm>
          <a:prstGeom prst="rect">
            <a:avLst/>
          </a:prstGeom>
        </p:spPr>
      </p:pic>
      <p:pic>
        <p:nvPicPr>
          <p:cNvPr id="9" name="图片 8"/>
          <p:cNvPicPr>
            <a:picLocks noChangeAspect="1"/>
          </p:cNvPicPr>
          <p:nvPr/>
        </p:nvPicPr>
        <p:blipFill>
          <a:blip r:embed="rId5"/>
          <a:stretch>
            <a:fillRect/>
          </a:stretch>
        </p:blipFill>
        <p:spPr>
          <a:xfrm>
            <a:off x="3987800" y="1585595"/>
            <a:ext cx="2722880" cy="678180"/>
          </a:xfrm>
          <a:prstGeom prst="rect">
            <a:avLst/>
          </a:prstGeom>
        </p:spPr>
      </p:pic>
      <p:pic>
        <p:nvPicPr>
          <p:cNvPr id="14" name="图片 13"/>
          <p:cNvPicPr>
            <a:picLocks noChangeAspect="1"/>
          </p:cNvPicPr>
          <p:nvPr/>
        </p:nvPicPr>
        <p:blipFill>
          <a:blip r:embed="rId6"/>
          <a:stretch>
            <a:fillRect/>
          </a:stretch>
        </p:blipFill>
        <p:spPr>
          <a:xfrm>
            <a:off x="3987800" y="2171700"/>
            <a:ext cx="2738120" cy="6692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Part2-4 </a:t>
            </a:r>
            <a:r>
              <a:rPr lang="zh-CN" altLang="en-US" sz="1800" b="1" dirty="0">
                <a:solidFill>
                  <a:srgbClr val="A11D51"/>
                </a:solidFill>
                <a:latin typeface="+mj-ea"/>
                <a:ea typeface="+mj-ea"/>
              </a:rPr>
              <a:t>排序阶段——融合模型</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61764" r="-111"/>
          <a:stretch>
            <a:fillRect/>
          </a:stretch>
        </p:blipFill>
        <p:spPr>
          <a:xfrm>
            <a:off x="304800" y="862330"/>
            <a:ext cx="3506470" cy="3260090"/>
          </a:xfrm>
          <a:prstGeom prst="rect">
            <a:avLst/>
          </a:prstGeom>
        </p:spPr>
      </p:pic>
      <p:sp>
        <p:nvSpPr>
          <p:cNvPr id="3" name="矩形 2"/>
          <p:cNvSpPr/>
          <p:nvPr/>
        </p:nvSpPr>
        <p:spPr>
          <a:xfrm>
            <a:off x="1005205" y="1994535"/>
            <a:ext cx="2806065" cy="100457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811270" y="713105"/>
            <a:ext cx="5333365" cy="3415030"/>
          </a:xfrm>
          <a:prstGeom prst="rect">
            <a:avLst/>
          </a:prstGeom>
          <a:noFill/>
        </p:spPr>
        <p:txBody>
          <a:bodyPr wrap="square">
            <a:spAutoFit/>
          </a:bodyPr>
          <a:lstStyle/>
          <a:p>
            <a:pPr marL="285750" lvl="0" indent="-285750" algn="l">
              <a:buFont typeface="Arial" panose="020B0604020202020204" pitchFamily="34" charset="0"/>
              <a:buChar char="•"/>
            </a:pPr>
            <a:r>
              <a:rPr lang="zh-CN" altLang="en-US" b="1" dirty="0">
                <a:latin typeface="+mj-ea"/>
                <a:ea typeface="+mj-ea"/>
                <a:sym typeface="+mn-ea"/>
              </a:rPr>
              <a:t>创新点：</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b="1" dirty="0">
                <a:latin typeface="+mj-ea"/>
                <a:ea typeface="+mj-ea"/>
                <a:sym typeface="+mn-ea"/>
              </a:rPr>
              <a:t>思路一：</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dirty="0">
                <a:latin typeface="+mj-ea"/>
                <a:ea typeface="+mj-ea"/>
                <a:sym typeface="+mn-ea"/>
              </a:rPr>
              <a:t>结合三个</a:t>
            </a:r>
            <a:r>
              <a:rPr lang="zh-CN" altLang="en-US" dirty="0">
                <a:latin typeface="+mj-ea"/>
                <a:ea typeface="+mj-ea"/>
                <a:sym typeface="+mn-ea"/>
              </a:rPr>
              <a:t>不同模型</a:t>
            </a:r>
            <a:r>
              <a:rPr lang="zh-CN" altLang="en-US" dirty="0">
                <a:latin typeface="+mj-ea"/>
                <a:ea typeface="+mj-ea"/>
                <a:sym typeface="+mn-ea"/>
              </a:rPr>
              <a:t>的最高分，将共同推荐的文章放置在最前，其余位置按照最高分模型剩余文章进行填充。（平均重复率</a:t>
            </a:r>
            <a:r>
              <a:rPr lang="en-US" altLang="zh-CN" dirty="0">
                <a:latin typeface="+mj-ea"/>
                <a:ea typeface="+mj-ea"/>
                <a:sym typeface="+mn-ea"/>
              </a:rPr>
              <a:t>3.3</a:t>
            </a:r>
            <a:r>
              <a:rPr lang="zh-CN" altLang="en-US" dirty="0">
                <a:latin typeface="+mj-ea"/>
                <a:ea typeface="+mj-ea"/>
                <a:sym typeface="+mn-ea"/>
              </a:rPr>
              <a:t>篇）</a:t>
            </a:r>
            <a:endParaRPr lang="zh-CN" altLang="en-US" dirty="0">
              <a:latin typeface="+mj-ea"/>
              <a:ea typeface="+mj-ea"/>
              <a:sym typeface="+mn-ea"/>
            </a:endParaRPr>
          </a:p>
          <a:p>
            <a:pPr marL="742950" lvl="1" indent="-285750" algn="l">
              <a:buFont typeface="Arial" panose="020B0604020202020204" pitchFamily="34" charset="0"/>
              <a:buChar char="•"/>
            </a:pPr>
            <a:endParaRPr lang="zh-CN" altLang="en-US" dirty="0">
              <a:latin typeface="+mj-ea"/>
              <a:ea typeface="+mj-ea"/>
              <a:sym typeface="+mn-ea"/>
            </a:endParaRPr>
          </a:p>
          <a:p>
            <a:pPr marL="742950" lvl="1" indent="-285750" algn="l">
              <a:buFont typeface="Arial" panose="020B0604020202020204" pitchFamily="34" charset="0"/>
              <a:buChar char="•"/>
            </a:pPr>
            <a:endParaRPr lang="zh-CN" altLang="en-US" dirty="0">
              <a:latin typeface="+mj-ea"/>
              <a:ea typeface="+mj-ea"/>
              <a:sym typeface="+mn-ea"/>
            </a:endParaRPr>
          </a:p>
          <a:p>
            <a:pPr marL="742950" lvl="1" indent="-285750" algn="l">
              <a:buFont typeface="Arial" panose="020B0604020202020204" pitchFamily="34" charset="0"/>
              <a:buChar char="•"/>
            </a:pPr>
            <a:endParaRPr lang="zh-CN" altLang="en-US" dirty="0">
              <a:latin typeface="+mj-ea"/>
              <a:ea typeface="+mj-ea"/>
              <a:sym typeface="+mn-ea"/>
            </a:endParaRPr>
          </a:p>
          <a:p>
            <a:pPr lvl="1" indent="0" algn="l">
              <a:buFont typeface="Arial" panose="020B0604020202020204" pitchFamily="34" charset="0"/>
              <a:buNone/>
            </a:pPr>
            <a:endParaRPr lang="zh-CN" altLang="en-US" dirty="0">
              <a:latin typeface="+mj-ea"/>
              <a:ea typeface="+mj-ea"/>
              <a:sym typeface="+mn-ea"/>
            </a:endParaRPr>
          </a:p>
          <a:p>
            <a:pPr marL="742950" lvl="1" indent="-285750" algn="l">
              <a:buFont typeface="Arial" panose="020B0604020202020204" pitchFamily="34" charset="0"/>
              <a:buChar char="•"/>
            </a:pPr>
            <a:r>
              <a:rPr lang="zh-CN" altLang="en-US" b="1" dirty="0">
                <a:latin typeface="+mj-ea"/>
                <a:ea typeface="+mj-ea"/>
                <a:sym typeface="+mn-ea"/>
              </a:rPr>
              <a:t>思路二</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dirty="0">
                <a:latin typeface="+mj-ea"/>
                <a:ea typeface="+mj-ea"/>
                <a:sym typeface="+mn-ea"/>
              </a:rPr>
              <a:t>结合三个得分最高的模型（均为</a:t>
            </a:r>
            <a:r>
              <a:rPr lang="en-US" altLang="zh-CN" dirty="0">
                <a:latin typeface="+mj-ea"/>
                <a:ea typeface="+mj-ea"/>
                <a:sym typeface="+mn-ea"/>
              </a:rPr>
              <a:t>LGBM</a:t>
            </a:r>
            <a:r>
              <a:rPr lang="zh-CN" altLang="en-US" dirty="0">
                <a:latin typeface="+mj-ea"/>
                <a:ea typeface="+mj-ea"/>
                <a:sym typeface="+mn-ea"/>
              </a:rPr>
              <a:t>模型），其余方法类似。</a:t>
            </a:r>
            <a:endParaRPr lang="zh-CN" altLang="en-US" dirty="0">
              <a:latin typeface="+mj-ea"/>
              <a:ea typeface="+mj-ea"/>
              <a:sym typeface="+mn-ea"/>
            </a:endParaRPr>
          </a:p>
        </p:txBody>
      </p:sp>
      <p:pic>
        <p:nvPicPr>
          <p:cNvPr id="10" name="图片 9"/>
          <p:cNvPicPr>
            <a:picLocks noChangeAspect="1"/>
          </p:cNvPicPr>
          <p:nvPr/>
        </p:nvPicPr>
        <p:blipFill>
          <a:blip r:embed="rId3"/>
          <a:stretch>
            <a:fillRect/>
          </a:stretch>
        </p:blipFill>
        <p:spPr>
          <a:xfrm>
            <a:off x="4263390" y="2139315"/>
            <a:ext cx="3766820" cy="1004570"/>
          </a:xfrm>
          <a:prstGeom prst="rect">
            <a:avLst/>
          </a:prstGeom>
        </p:spPr>
      </p:pic>
      <p:pic>
        <p:nvPicPr>
          <p:cNvPr id="11" name="图片 10"/>
          <p:cNvPicPr>
            <a:picLocks noChangeAspect="1"/>
          </p:cNvPicPr>
          <p:nvPr/>
        </p:nvPicPr>
        <p:blipFill>
          <a:blip r:embed="rId4"/>
          <a:stretch>
            <a:fillRect/>
          </a:stretch>
        </p:blipFill>
        <p:spPr>
          <a:xfrm>
            <a:off x="4263390" y="4040505"/>
            <a:ext cx="3766820" cy="952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blinds(horizontal)">
                                      <p:cBhvr>
                                        <p:cTn id="13" dur="500"/>
                                        <p:tgtEl>
                                          <p:spTgt spid="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animEffect transition="in" filter="blinds(horizontal)">
                                      <p:cBhvr>
                                        <p:cTn id="23" dur="500"/>
                                        <p:tgtEl>
                                          <p:spTgt spid="15">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xEl>
                                              <p:pRg st="8" end="8"/>
                                            </p:txEl>
                                          </p:spTgt>
                                        </p:tgtEl>
                                        <p:attrNameLst>
                                          <p:attrName>style.visibility</p:attrName>
                                        </p:attrNameLst>
                                      </p:cBhvr>
                                      <p:to>
                                        <p:strVal val="visible"/>
                                      </p:to>
                                    </p:set>
                                    <p:animEffect transition="in" filter="blinds(horizontal)">
                                      <p:cBhvr>
                                        <p:cTn id="26" dur="500"/>
                                        <p:tgtEl>
                                          <p:spTgt spid="15">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251460" y="627380"/>
                <a:ext cx="8688070" cy="3935730"/>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j-ea"/>
                    <a:ea typeface="+mj-ea"/>
                  </a:rPr>
                  <a:t>赛题背景：</a:t>
                </a:r>
                <a:endParaRPr lang="zh-CN" altLang="en-US" b="1" dirty="0">
                  <a:latin typeface="+mj-ea"/>
                  <a:ea typeface="+mj-ea"/>
                </a:endParaRPr>
              </a:p>
              <a:p>
                <a:pPr marL="742950" lvl="1" indent="-285750">
                  <a:buFont typeface="Arial" panose="020B0604020202020204" pitchFamily="34" charset="0"/>
                  <a:buChar char="•"/>
                </a:pPr>
                <a:r>
                  <a:rPr lang="zh-CN" altLang="en-US" dirty="0">
                    <a:latin typeface="+mj-ea"/>
                    <a:ea typeface="+mj-ea"/>
                  </a:rPr>
                  <a:t>赛题以新闻APP中的新闻推荐为背景，要求选手根据用户历史浏览点击新闻文章的数据信息预测用户未来点击行为，即用户的最后一次点击的新闻文章</a:t>
                </a:r>
                <a:endParaRPr lang="zh-CN" altLang="en-US" b="1" dirty="0">
                  <a:latin typeface="+mj-ea"/>
                  <a:ea typeface="+mj-ea"/>
                </a:endParaRPr>
              </a:p>
              <a:p>
                <a:pPr marL="285750" lvl="0" indent="-285750">
                  <a:buFont typeface="Arial" panose="020B0604020202020204" pitchFamily="34" charset="0"/>
                  <a:buChar char="•"/>
                </a:pPr>
                <a:r>
                  <a:rPr lang="zh-CN" altLang="en-US" b="1" dirty="0">
                    <a:latin typeface="+mj-ea"/>
                    <a:ea typeface="+mj-ea"/>
                  </a:rPr>
                  <a:t>赛题难点：</a:t>
                </a:r>
                <a:endParaRPr lang="zh-CN" altLang="en-US" b="1" dirty="0">
                  <a:latin typeface="+mj-ea"/>
                  <a:ea typeface="+mj-ea"/>
                </a:endParaRPr>
              </a:p>
              <a:p>
                <a:pPr lvl="1" indent="0">
                  <a:buFont typeface="Arial" panose="020B0604020202020204" pitchFamily="34" charset="0"/>
                  <a:buNone/>
                </a:pPr>
                <a:r>
                  <a:rPr lang="en-US" altLang="zh-CN" b="1" dirty="0">
                    <a:latin typeface="+mj-ea"/>
                    <a:ea typeface="+mj-ea"/>
                  </a:rPr>
                  <a:t>1. </a:t>
                </a:r>
                <a:r>
                  <a:rPr lang="zh-CN" altLang="en-US" dirty="0">
                    <a:latin typeface="+mj-ea"/>
                    <a:ea typeface="+mj-ea"/>
                  </a:rPr>
                  <a:t>数据量大</a:t>
                </a:r>
                <a:endParaRPr lang="zh-CN" altLang="en-US" dirty="0">
                  <a:latin typeface="+mj-ea"/>
                  <a:ea typeface="+mj-ea"/>
                </a:endParaRPr>
              </a:p>
              <a:p>
                <a:pPr marL="1200150" lvl="2" indent="-285750">
                  <a:buFont typeface="Arial" panose="020B0604020202020204" pitchFamily="34" charset="0"/>
                  <a:buChar char="•"/>
                </a:pPr>
                <a:r>
                  <a:rPr lang="zh-CN" altLang="en-US" dirty="0">
                    <a:latin typeface="+mj-ea"/>
                    <a:ea typeface="+mj-ea"/>
                  </a:rPr>
                  <a:t>一共有包括30万用户，近300万次点击，共36万多篇不同的新闻文章</a:t>
                </a:r>
                <a:endParaRPr lang="zh-CN" altLang="en-US" dirty="0">
                  <a:latin typeface="+mj-ea"/>
                  <a:ea typeface="+mj-ea"/>
                </a:endParaRPr>
              </a:p>
              <a:p>
                <a:pPr lvl="1" indent="0">
                  <a:buFont typeface="Arial" panose="020B0604020202020204" pitchFamily="34" charset="0"/>
                  <a:buNone/>
                </a:pPr>
                <a:r>
                  <a:rPr lang="en-US" altLang="zh-CN" dirty="0">
                    <a:latin typeface="+mj-ea"/>
                    <a:ea typeface="+mj-ea"/>
                  </a:rPr>
                  <a:t>2. </a:t>
                </a:r>
                <a:r>
                  <a:rPr lang="zh-CN" altLang="en-US" dirty="0">
                    <a:latin typeface="+mj-ea"/>
                    <a:ea typeface="+mj-ea"/>
                  </a:rPr>
                  <a:t>推荐系统随机性大</a:t>
                </a:r>
                <a:endParaRPr lang="zh-CN" altLang="en-US" dirty="0">
                  <a:latin typeface="+mj-ea"/>
                  <a:ea typeface="+mj-ea"/>
                </a:endParaRPr>
              </a:p>
              <a:p>
                <a:pPr marL="1200150" lvl="2" indent="-285750">
                  <a:buFont typeface="Arial" panose="020B0604020202020204" pitchFamily="34" charset="0"/>
                  <a:buChar char="•"/>
                </a:pPr>
                <a:r>
                  <a:rPr lang="zh-CN" altLang="en-US" dirty="0">
                    <a:latin typeface="+mj-ea"/>
                    <a:ea typeface="+mj-ea"/>
                  </a:rPr>
                  <a:t>由于是基于真实数据，每个用户的点击随机性较高</a:t>
                </a:r>
                <a:endParaRPr lang="zh-CN" altLang="en-US" dirty="0">
                  <a:latin typeface="+mj-ea"/>
                  <a:ea typeface="+mj-ea"/>
                </a:endParaRPr>
              </a:p>
              <a:p>
                <a:pPr marL="285750" lvl="0" indent="-285750">
                  <a:buFont typeface="Arial" panose="020B0604020202020204" pitchFamily="34" charset="0"/>
                  <a:buChar char="•"/>
                </a:pPr>
                <a:r>
                  <a:rPr lang="zh-CN" altLang="en-US" b="1" dirty="0">
                    <a:latin typeface="+mj-ea"/>
                    <a:ea typeface="+mj-ea"/>
                    <a:sym typeface="+mn-ea"/>
                  </a:rPr>
                  <a:t>评价指标：</a:t>
                </a:r>
                <a:endParaRPr lang="zh-CN" altLang="en-US" b="1" dirty="0">
                  <a:latin typeface="+mj-ea"/>
                  <a:ea typeface="+mj-ea"/>
                  <a:sym typeface="+mn-ea"/>
                </a:endParaRPr>
              </a:p>
              <a:p>
                <a:pPr marL="742950" lvl="1" indent="-285750">
                  <a:buFont typeface="Arial" panose="020B0604020202020204" pitchFamily="34" charset="0"/>
                  <a:buChar char="•"/>
                </a:pPr>
                <a:r>
                  <a:rPr lang="en-US" altLang="zh-CN" dirty="0">
                    <a:latin typeface="+mj-ea"/>
                    <a:ea typeface="+mj-ea"/>
                    <a:sym typeface="+mn-ea"/>
                  </a:rPr>
                  <a:t>HR(Hit Rate):</a:t>
                </a:r>
                <a14:m>
                  <m:oMath xmlns:m="http://schemas.openxmlformats.org/officeDocument/2006/math">
                    <m:r>
                      <a:rPr lang="en-US" altLang="zh-CN" i="1" dirty="0">
                        <a:latin typeface="Cambria Math" panose="02040503050406030204" charset="0"/>
                        <a:ea typeface="+mj-ea"/>
                        <a:cs typeface="Cambria Math" panose="02040503050406030204" charset="0"/>
                      </a:rPr>
                      <m:t> </m:t>
                    </m:r>
                    <m:r>
                      <a:rPr lang="en-US" altLang="zh-CN" i="1" dirty="0">
                        <a:latin typeface="Cambria Math" panose="02040503050406030204" charset="0"/>
                        <a:ea typeface="+mj-ea"/>
                        <a:cs typeface="Cambria Math" panose="02040503050406030204" charset="0"/>
                      </a:rPr>
                      <m:t>𝐻𝑅</m:t>
                    </m:r>
                    <m:r>
                      <a:rPr lang="en-US" altLang="zh-CN" i="1" dirty="0">
                        <a:latin typeface="Cambria Math" panose="02040503050406030204" charset="0"/>
                        <a:ea typeface="+mj-ea"/>
                        <a:cs typeface="Cambria Math" panose="02040503050406030204" charset="0"/>
                      </a:rPr>
                      <m:t>=</m:t>
                    </m:r>
                    <m:f>
                      <m:fPr>
                        <m:ctrlPr>
                          <a:rPr lang="en-US" altLang="zh-CN" i="1" dirty="0">
                            <a:latin typeface="Cambria Math" panose="02040503050406030204" charset="0"/>
                            <a:ea typeface="+mj-ea"/>
                            <a:cs typeface="Cambria Math" panose="02040503050406030204" charset="0"/>
                          </a:rPr>
                        </m:ctrlPr>
                      </m:fPr>
                      <m:num>
                        <m:r>
                          <a:rPr lang="en-US" altLang="zh-CN" i="1" dirty="0">
                            <a:latin typeface="Cambria Math" panose="02040503050406030204" charset="0"/>
                            <a:ea typeface="+mj-ea"/>
                            <a:cs typeface="Cambria Math" panose="02040503050406030204" charset="0"/>
                          </a:rPr>
                          <m:t>#</m:t>
                        </m:r>
                        <m:r>
                          <a:rPr lang="en-US" altLang="zh-CN" i="1" dirty="0">
                            <a:latin typeface="Cambria Math" panose="02040503050406030204" charset="0"/>
                            <a:ea typeface="+mj-ea"/>
                            <a:cs typeface="Cambria Math" panose="02040503050406030204" charset="0"/>
                          </a:rPr>
                          <m:t>ℎ𝑖𝑡</m:t>
                        </m:r>
                      </m:num>
                      <m:den>
                        <m:r>
                          <a:rPr lang="en-US" altLang="zh-CN" i="1" dirty="0">
                            <a:latin typeface="Cambria Math" panose="02040503050406030204" charset="0"/>
                            <a:ea typeface="+mj-ea"/>
                            <a:cs typeface="Cambria Math" panose="02040503050406030204" charset="0"/>
                          </a:rPr>
                          <m:t>#</m:t>
                        </m:r>
                        <m:r>
                          <a:rPr lang="en-US" altLang="zh-CN" i="1" dirty="0">
                            <a:latin typeface="Cambria Math" panose="02040503050406030204" charset="0"/>
                            <a:ea typeface="+mj-ea"/>
                            <a:cs typeface="Cambria Math" panose="02040503050406030204" charset="0"/>
                          </a:rPr>
                          <m:t>𝑢𝑠𝑒𝑟</m:t>
                        </m:r>
                      </m:den>
                    </m:f>
                  </m:oMath>
                </a14:m>
                <a:endParaRPr lang="zh-CN" altLang="en-US" dirty="0">
                  <a:latin typeface="+mj-ea"/>
                  <a:ea typeface="+mj-ea"/>
                </a:endParaRPr>
              </a:p>
              <a:p>
                <a:pPr marL="742950" lvl="1" indent="-285750">
                  <a:buFont typeface="Arial" panose="020B0604020202020204" pitchFamily="34" charset="0"/>
                  <a:buChar char="•"/>
                </a:pPr>
                <a:r>
                  <a:rPr lang="zh-CN" altLang="en-US" dirty="0">
                    <a:latin typeface="+mj-ea"/>
                    <a:ea typeface="+mj-ea"/>
                    <a:sym typeface="+mn-ea"/>
                  </a:rPr>
                  <a:t>MRR(Mean Reciprocal Rank)</a:t>
                </a:r>
                <a14:m>
                  <m:oMath xmlns:m="http://schemas.openxmlformats.org/officeDocument/2006/math">
                    <m:r>
                      <a:rPr lang="en-US" altLang="zh-CN" i="1" dirty="0">
                        <a:latin typeface="Cambria Math" panose="02040503050406030204" charset="0"/>
                        <a:ea typeface="+mj-ea"/>
                        <a:cs typeface="Cambria Math" panose="02040503050406030204" charset="0"/>
                      </a:rPr>
                      <m:t>:</m:t>
                    </m:r>
                    <m:r>
                      <a:rPr lang="en-US" altLang="zh-CN" i="1" dirty="0">
                        <a:latin typeface="Cambria Math" panose="02040503050406030204" charset="0"/>
                        <a:ea typeface="+mj-ea"/>
                        <a:cs typeface="Cambria Math" panose="02040503050406030204" charset="0"/>
                      </a:rPr>
                      <m:t>𝑠𝑐𝑜𝑟𝑒</m:t>
                    </m:r>
                    <m:r>
                      <a:rPr lang="en-US" altLang="zh-CN" i="1" dirty="0">
                        <a:latin typeface="Cambria Math" panose="02040503050406030204" charset="0"/>
                        <a:ea typeface="+mj-ea"/>
                        <a:cs typeface="Cambria Math" panose="02040503050406030204" charset="0"/>
                      </a:rPr>
                      <m:t>(</m:t>
                    </m:r>
                    <m:r>
                      <a:rPr lang="en-US" altLang="zh-CN" i="1" dirty="0">
                        <a:latin typeface="Cambria Math" panose="02040503050406030204" charset="0"/>
                        <a:ea typeface="+mj-ea"/>
                        <a:cs typeface="Cambria Math" panose="02040503050406030204" charset="0"/>
                      </a:rPr>
                      <m:t>𝑢𝑠𝑒𝑟</m:t>
                    </m:r>
                    <m:r>
                      <a:rPr lang="en-US" altLang="zh-CN" i="1" dirty="0">
                        <a:latin typeface="Cambria Math" panose="02040503050406030204" charset="0"/>
                        <a:ea typeface="+mj-ea"/>
                        <a:cs typeface="Cambria Math" panose="02040503050406030204" charset="0"/>
                      </a:rPr>
                      <m:t>)=</m:t>
                    </m:r>
                    <m:nary>
                      <m:naryPr>
                        <m:chr m:val="∑"/>
                        <m:limLoc m:val="undOvr"/>
                        <m:ctrlPr>
                          <a:rPr lang="en-US" altLang="zh-CN" i="1" dirty="0">
                            <a:latin typeface="Cambria Math" panose="02040503050406030204" charset="0"/>
                            <a:ea typeface="+mj-ea"/>
                            <a:cs typeface="Cambria Math" panose="02040503050406030204" charset="0"/>
                          </a:rPr>
                        </m:ctrlPr>
                      </m:naryPr>
                      <m:sub>
                        <m:r>
                          <a:rPr lang="en-US" altLang="zh-CN" i="1" dirty="0">
                            <a:latin typeface="Cambria Math" panose="02040503050406030204" charset="0"/>
                            <a:ea typeface="+mj-ea"/>
                            <a:cs typeface="Cambria Math" panose="02040503050406030204" charset="0"/>
                          </a:rPr>
                          <m:t>𝑘</m:t>
                        </m:r>
                        <m:r>
                          <a:rPr lang="en-US" altLang="zh-CN" i="1" dirty="0">
                            <a:latin typeface="Cambria Math" panose="02040503050406030204" charset="0"/>
                            <a:ea typeface="+mj-ea"/>
                            <a:cs typeface="Cambria Math" panose="02040503050406030204" charset="0"/>
                          </a:rPr>
                          <m:t>=</m:t>
                        </m:r>
                        <m:r>
                          <a:rPr lang="en-US" altLang="zh-CN" i="1" dirty="0">
                            <a:latin typeface="Cambria Math" panose="02040503050406030204" charset="0"/>
                            <a:ea typeface="+mj-ea"/>
                            <a:cs typeface="Cambria Math" panose="02040503050406030204" charset="0"/>
                          </a:rPr>
                          <m:t>1</m:t>
                        </m:r>
                      </m:sub>
                      <m:sup>
                        <m:r>
                          <a:rPr lang="en-US" altLang="zh-CN" i="1" dirty="0">
                            <a:latin typeface="Cambria Math" panose="02040503050406030204" charset="0"/>
                            <a:ea typeface="+mj-ea"/>
                            <a:cs typeface="Cambria Math" panose="02040503050406030204" charset="0"/>
                          </a:rPr>
                          <m:t>5</m:t>
                        </m:r>
                      </m:sup>
                      <m:e>
                        <m:f>
                          <m:fPr>
                            <m:ctrlPr>
                              <a:rPr lang="en-US" altLang="zh-CN" i="1" dirty="0">
                                <a:latin typeface="Cambria Math" panose="02040503050406030204" charset="0"/>
                                <a:ea typeface="+mj-ea"/>
                                <a:cs typeface="Cambria Math" panose="02040503050406030204" charset="0"/>
                              </a:rPr>
                            </m:ctrlPr>
                          </m:fPr>
                          <m:num>
                            <m:r>
                              <a:rPr lang="en-US" altLang="zh-CN" i="1" dirty="0">
                                <a:latin typeface="Cambria Math" panose="02040503050406030204" charset="0"/>
                                <a:ea typeface="+mj-ea"/>
                                <a:cs typeface="Cambria Math" panose="02040503050406030204" charset="0"/>
                              </a:rPr>
                              <m:t>𝑠</m:t>
                            </m:r>
                            <m:r>
                              <a:rPr lang="en-US" altLang="zh-CN" i="1" dirty="0">
                                <a:latin typeface="Cambria Math" panose="02040503050406030204" charset="0"/>
                                <a:ea typeface="+mj-ea"/>
                                <a:cs typeface="Cambria Math" panose="02040503050406030204" charset="0"/>
                              </a:rPr>
                              <m:t>(</m:t>
                            </m:r>
                            <m:r>
                              <a:rPr lang="en-US" altLang="zh-CN" i="1" dirty="0">
                                <a:latin typeface="Cambria Math" panose="02040503050406030204" charset="0"/>
                                <a:ea typeface="+mj-ea"/>
                                <a:cs typeface="Cambria Math" panose="02040503050406030204" charset="0"/>
                              </a:rPr>
                              <m:t>𝑢𝑠𝑒𝑟</m:t>
                            </m:r>
                            <m:r>
                              <a:rPr lang="en-US" altLang="zh-CN" i="1" dirty="0">
                                <a:latin typeface="Cambria Math" panose="02040503050406030204" charset="0"/>
                                <a:ea typeface="+mj-ea"/>
                                <a:cs typeface="Cambria Math" panose="02040503050406030204" charset="0"/>
                              </a:rPr>
                              <m:t>,</m:t>
                            </m:r>
                            <m:r>
                              <a:rPr lang="en-US" altLang="zh-CN" i="1" dirty="0">
                                <a:latin typeface="Cambria Math" panose="02040503050406030204" charset="0"/>
                                <a:ea typeface="+mj-ea"/>
                                <a:cs typeface="Cambria Math" panose="02040503050406030204" charset="0"/>
                              </a:rPr>
                              <m:t>𝑘</m:t>
                            </m:r>
                            <m:r>
                              <a:rPr lang="en-US" altLang="zh-CN" i="1" dirty="0">
                                <a:latin typeface="Cambria Math" panose="02040503050406030204" charset="0"/>
                                <a:ea typeface="+mj-ea"/>
                                <a:cs typeface="Cambria Math" panose="02040503050406030204" charset="0"/>
                              </a:rPr>
                              <m:t>)</m:t>
                            </m:r>
                          </m:num>
                          <m:den>
                            <m:r>
                              <a:rPr lang="en-US" altLang="zh-CN" i="1" dirty="0">
                                <a:latin typeface="Cambria Math" panose="02040503050406030204" charset="0"/>
                                <a:ea typeface="+mj-ea"/>
                                <a:cs typeface="Cambria Math" panose="02040503050406030204" charset="0"/>
                              </a:rPr>
                              <m:t>𝑘</m:t>
                            </m:r>
                          </m:den>
                        </m:f>
                      </m:e>
                    </m:nary>
                  </m:oMath>
                </a14:m>
                <a:endParaRPr lang="en-US" altLang="zh-CN" i="1" dirty="0">
                  <a:latin typeface="Cambria Math" panose="02040503050406030204" charset="0"/>
                  <a:ea typeface="+mj-ea"/>
                  <a:cs typeface="Cambria Math" panose="02040503050406030204" charset="0"/>
                </a:endParaRPr>
              </a:p>
              <a:p>
                <a:pPr marL="1200150" lvl="2" indent="-285750">
                  <a:buFont typeface="Arial" panose="020B0604020202020204" pitchFamily="34" charset="0"/>
                  <a:buChar char="•"/>
                </a:pPr>
                <a:r>
                  <a:rPr lang="zh-CN" altLang="en-US" dirty="0">
                    <a:latin typeface="+mj-ea"/>
                    <a:ea typeface="+mj-ea"/>
                    <a:sym typeface="+mn-ea"/>
                  </a:rPr>
                  <a:t>提交五篇预测点击新闻，命中第</a:t>
                </a:r>
                <a:r>
                  <a:rPr lang="en-US" altLang="zh-CN" dirty="0">
                    <a:latin typeface="+mj-ea"/>
                    <a:ea typeface="+mj-ea"/>
                    <a:sym typeface="+mn-ea"/>
                  </a:rPr>
                  <a:t>k</a:t>
                </a:r>
                <a:r>
                  <a:rPr lang="zh-CN" altLang="en-US" dirty="0">
                    <a:latin typeface="+mj-ea"/>
                    <a:ea typeface="+mj-ea"/>
                    <a:sym typeface="+mn-ea"/>
                  </a:rPr>
                  <a:t>篇记</a:t>
                </a:r>
                <a:r>
                  <a:rPr lang="en-US" altLang="zh-CN" dirty="0">
                    <a:latin typeface="+mj-ea"/>
                    <a:ea typeface="+mj-ea"/>
                    <a:sym typeface="+mn-ea"/>
                  </a:rPr>
                  <a:t>1/k</a:t>
                </a:r>
                <a:r>
                  <a:rPr lang="zh-CN" altLang="en-US" dirty="0">
                    <a:latin typeface="+mj-ea"/>
                    <a:ea typeface="+mj-ea"/>
                    <a:sym typeface="+mn-ea"/>
                  </a:rPr>
                  <a:t>分。最后所有用户取均值。</a:t>
                </a:r>
                <a:endParaRPr lang="zh-CN" altLang="en-US" dirty="0">
                  <a:latin typeface="+mj-ea"/>
                  <a:ea typeface="+mj-ea"/>
                  <a:sym typeface="+mn-ea"/>
                </a:endParaRPr>
              </a:p>
              <a:p>
                <a:pPr marL="742950" lvl="1" indent="-285750">
                  <a:buFont typeface="Arial" panose="020B0604020202020204" pitchFamily="34" charset="0"/>
                  <a:buChar char="•"/>
                </a:pPr>
                <a:endParaRPr lang="zh-CN" altLang="en-US" dirty="0">
                  <a:latin typeface="+mj-ea"/>
                  <a:ea typeface="+mj-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251460" y="627380"/>
                <a:ext cx="8688070" cy="3935730"/>
              </a:xfrm>
              <a:prstGeom prst="rect">
                <a:avLst/>
              </a:prstGeom>
              <a:blipFill rotWithShape="1">
                <a:blip r:embed="rId2"/>
                <a:stretch>
                  <a:fillRect/>
                </a:stretch>
              </a:blipFill>
            </p:spPr>
            <p:txBody>
              <a:bodyPr/>
              <a:lstStyle/>
              <a:p>
                <a:r>
                  <a:rPr lang="zh-CN" altLang="en-US">
                    <a:noFill/>
                  </a:rPr>
                  <a:t> </a:t>
                </a:r>
              </a:p>
            </p:txBody>
          </p:sp>
        </mc:Fallback>
      </mc:AlternateContent>
      <p:sp>
        <p:nvSpPr>
          <p:cNvPr id="19" name="文本框 18"/>
          <p:cNvSpPr txBox="1"/>
          <p:nvPr/>
        </p:nvSpPr>
        <p:spPr>
          <a:xfrm>
            <a:off x="0" y="-5591"/>
            <a:ext cx="9144000" cy="369332"/>
          </a:xfrm>
          <a:prstGeom prst="rect">
            <a:avLst/>
          </a:prstGeom>
          <a:noFill/>
        </p:spPr>
        <p:txBody>
          <a:bodyPr wrap="square">
            <a:spAutoFit/>
          </a:bodyPr>
          <a:lstStyle/>
          <a:p>
            <a:pPr marL="0" lvl="1" algn="ctr"/>
            <a:r>
              <a:rPr lang="en-US" altLang="zh-CN" sz="1800" b="1" dirty="0">
                <a:solidFill>
                  <a:srgbClr val="A11D51"/>
                </a:solidFill>
                <a:latin typeface="+mj-ea"/>
                <a:ea typeface="+mj-ea"/>
              </a:rPr>
              <a:t>Part1-</a:t>
            </a:r>
            <a:r>
              <a:rPr lang="zh-CN" altLang="en-US" sz="1800" b="1" dirty="0">
                <a:solidFill>
                  <a:srgbClr val="A11D51"/>
                </a:solidFill>
                <a:latin typeface="+mj-ea"/>
                <a:ea typeface="+mj-ea"/>
              </a:rPr>
              <a:t>竞赛重述</a:t>
            </a:r>
            <a:endParaRPr lang="en-US" altLang="zh-CN" sz="1800" b="1" dirty="0">
              <a:solidFill>
                <a:srgbClr val="A11D5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down)">
                                      <p:cBhvr>
                                        <p:cTn id="15" dur="500"/>
                                        <p:tgtEl>
                                          <p:spTgt spid="1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wipe(down)">
                                      <p:cBhvr>
                                        <p:cTn id="18" dur="500"/>
                                        <p:tgtEl>
                                          <p:spTgt spid="1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wipe(down)">
                                      <p:cBhvr>
                                        <p:cTn id="21" dur="500"/>
                                        <p:tgtEl>
                                          <p:spTgt spid="1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wipe(down)">
                                      <p:cBhvr>
                                        <p:cTn id="24" dur="500"/>
                                        <p:tgtEl>
                                          <p:spTgt spid="15">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wipe(down)">
                                      <p:cBhvr>
                                        <p:cTn id="27" dur="500"/>
                                        <p:tgtEl>
                                          <p:spTgt spid="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blinds(horizontal)">
                                      <p:cBhvr>
                                        <p:cTn id="32" dur="500"/>
                                        <p:tgtEl>
                                          <p:spTgt spid="15">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animEffect transition="in" filter="blinds(horizontal)">
                                      <p:cBhvr>
                                        <p:cTn id="35" dur="500"/>
                                        <p:tgtEl>
                                          <p:spTgt spid="15">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5">
                                            <p:txEl>
                                              <p:pRg st="9" end="9"/>
                                            </p:txEl>
                                          </p:spTgt>
                                        </p:tgtEl>
                                        <p:attrNameLst>
                                          <p:attrName>style.visibility</p:attrName>
                                        </p:attrNameLst>
                                      </p:cBhvr>
                                      <p:to>
                                        <p:strVal val="visible"/>
                                      </p:to>
                                    </p:set>
                                    <p:animEffect transition="in" filter="blinds(horizontal)">
                                      <p:cBhvr>
                                        <p:cTn id="38" dur="500"/>
                                        <p:tgtEl>
                                          <p:spTgt spid="15">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5">
                                            <p:txEl>
                                              <p:pRg st="10" end="10"/>
                                            </p:txEl>
                                          </p:spTgt>
                                        </p:tgtEl>
                                        <p:attrNameLst>
                                          <p:attrName>style.visibility</p:attrName>
                                        </p:attrNameLst>
                                      </p:cBhvr>
                                      <p:to>
                                        <p:strVal val="visible"/>
                                      </p:to>
                                    </p:set>
                                    <p:animEffect transition="in" filter="blinds(horizontal)">
                                      <p:cBhvr>
                                        <p:cTn id="41"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Part2-5 </a:t>
            </a:r>
            <a:r>
              <a:rPr lang="zh-CN" altLang="en-US" sz="1800" b="1" dirty="0">
                <a:solidFill>
                  <a:srgbClr val="A11D51"/>
                </a:solidFill>
                <a:latin typeface="+mj-ea"/>
                <a:ea typeface="+mj-ea"/>
              </a:rPr>
              <a:t>预测阶段——预测 </a:t>
            </a:r>
            <a:r>
              <a:rPr lang="en-US" altLang="zh-CN" sz="1800" b="1" dirty="0">
                <a:solidFill>
                  <a:srgbClr val="A11D51"/>
                </a:solidFill>
                <a:latin typeface="+mj-ea"/>
                <a:ea typeface="+mj-ea"/>
              </a:rPr>
              <a:t>/ </a:t>
            </a:r>
            <a:r>
              <a:rPr lang="zh-CN" altLang="en-US" sz="1800" b="1" dirty="0">
                <a:solidFill>
                  <a:srgbClr val="A11D51"/>
                </a:solidFill>
                <a:latin typeface="+mj-ea"/>
                <a:ea typeface="+mj-ea"/>
              </a:rPr>
              <a:t>输出结果</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61764" r="-111"/>
          <a:stretch>
            <a:fillRect/>
          </a:stretch>
        </p:blipFill>
        <p:spPr>
          <a:xfrm>
            <a:off x="304800" y="862330"/>
            <a:ext cx="3506470" cy="3260090"/>
          </a:xfrm>
          <a:prstGeom prst="rect">
            <a:avLst/>
          </a:prstGeom>
        </p:spPr>
      </p:pic>
      <p:sp>
        <p:nvSpPr>
          <p:cNvPr id="3" name="矩形 2"/>
          <p:cNvSpPr/>
          <p:nvPr/>
        </p:nvSpPr>
        <p:spPr>
          <a:xfrm>
            <a:off x="913765" y="2882900"/>
            <a:ext cx="1130300" cy="115824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811270" y="713105"/>
            <a:ext cx="5333365" cy="1198880"/>
          </a:xfrm>
          <a:prstGeom prst="rect">
            <a:avLst/>
          </a:prstGeom>
          <a:noFill/>
        </p:spPr>
        <p:txBody>
          <a:bodyPr wrap="square">
            <a:spAutoFit/>
          </a:bodyPr>
          <a:lstStyle/>
          <a:p>
            <a:pPr marL="285750" lvl="0" indent="-285750" algn="l">
              <a:buFont typeface="Arial" panose="020B0604020202020204" pitchFamily="34" charset="0"/>
              <a:buChar char="•"/>
            </a:pPr>
            <a:r>
              <a:rPr lang="zh-CN" altLang="en-US" dirty="0">
                <a:latin typeface="+mj-ea"/>
                <a:ea typeface="+mj-ea"/>
                <a:sym typeface="+mn-ea"/>
              </a:rPr>
              <a:t>最终经过多天的测试，发现模型融合的效果并不好。</a:t>
            </a:r>
            <a:endParaRPr lang="zh-CN" altLang="en-US" dirty="0">
              <a:latin typeface="+mj-ea"/>
              <a:ea typeface="+mj-ea"/>
              <a:sym typeface="+mn-ea"/>
            </a:endParaRPr>
          </a:p>
          <a:p>
            <a:pPr marL="285750" lvl="0" indent="-285750" algn="l">
              <a:buFont typeface="Arial" panose="020B0604020202020204" pitchFamily="34" charset="0"/>
              <a:buChar char="•"/>
            </a:pPr>
            <a:r>
              <a:rPr lang="zh-CN" altLang="en-US" dirty="0">
                <a:latin typeface="+mj-ea"/>
                <a:ea typeface="+mj-ea"/>
                <a:sym typeface="+mn-ea"/>
              </a:rPr>
              <a:t>最后结果为</a:t>
            </a:r>
            <a:r>
              <a:rPr lang="en-US" altLang="zh-CN" dirty="0">
                <a:latin typeface="+mj-ea"/>
                <a:ea typeface="+mj-ea"/>
                <a:sym typeface="+mn-ea"/>
              </a:rPr>
              <a:t>offline</a:t>
            </a:r>
            <a:r>
              <a:rPr lang="zh-CN" altLang="en-US" dirty="0">
                <a:latin typeface="+mj-ea"/>
                <a:ea typeface="+mj-ea"/>
                <a:sym typeface="+mn-ea"/>
              </a:rPr>
              <a:t>模式下，</a:t>
            </a:r>
            <a:r>
              <a:rPr lang="en-US" altLang="zh-CN" dirty="0">
                <a:latin typeface="+mj-ea"/>
                <a:ea typeface="+mj-ea"/>
                <a:sym typeface="+mn-ea"/>
              </a:rPr>
              <a:t>LGBMClassifier</a:t>
            </a:r>
            <a:r>
              <a:rPr lang="zh-CN" altLang="en-US" dirty="0">
                <a:latin typeface="+mj-ea"/>
                <a:ea typeface="+mj-ea"/>
                <a:sym typeface="+mn-ea"/>
              </a:rPr>
              <a:t>的单模型得分最高。</a:t>
            </a:r>
            <a:endParaRPr lang="zh-CN" altLang="en-US" dirty="0">
              <a:latin typeface="+mj-ea"/>
              <a:ea typeface="+mj-ea"/>
              <a:sym typeface="+mn-ea"/>
            </a:endParaRPr>
          </a:p>
        </p:txBody>
      </p:sp>
      <p:pic>
        <p:nvPicPr>
          <p:cNvPr id="4" name="图片 3"/>
          <p:cNvPicPr>
            <a:picLocks noChangeAspect="1"/>
          </p:cNvPicPr>
          <p:nvPr/>
        </p:nvPicPr>
        <p:blipFill>
          <a:blip r:embed="rId3"/>
          <a:stretch>
            <a:fillRect/>
          </a:stretch>
        </p:blipFill>
        <p:spPr>
          <a:xfrm>
            <a:off x="3916680" y="2189480"/>
            <a:ext cx="4929505" cy="11582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7650"/>
            <a:ext cx="9144000" cy="369332"/>
          </a:xfrm>
          <a:prstGeom prst="rect">
            <a:avLst/>
          </a:prstGeom>
          <a:noFill/>
        </p:spPr>
        <p:txBody>
          <a:bodyPr wrap="square">
            <a:spAutoFit/>
          </a:bodyPr>
          <a:lstStyle/>
          <a:p>
            <a:pPr marL="0" lvl="1" algn="ctr"/>
            <a:r>
              <a:rPr lang="en-US" altLang="zh-CN" sz="1800" b="1" dirty="0">
                <a:solidFill>
                  <a:srgbClr val="A11D51"/>
                </a:solidFill>
                <a:latin typeface="+mj-ea"/>
                <a:ea typeface="+mj-ea"/>
              </a:rPr>
              <a:t>Part4-</a:t>
            </a:r>
            <a:r>
              <a:rPr lang="zh-CN" altLang="en-US" sz="1800" b="1" dirty="0">
                <a:solidFill>
                  <a:srgbClr val="A11D51"/>
                </a:solidFill>
                <a:latin typeface="+mj-ea"/>
                <a:ea typeface="+mj-ea"/>
              </a:rPr>
              <a:t>比赛结果</a:t>
            </a:r>
            <a:endParaRPr lang="en-US" altLang="zh-CN" sz="1800" b="1" dirty="0">
              <a:solidFill>
                <a:srgbClr val="A11D51"/>
              </a:solidFill>
              <a:latin typeface="+mj-ea"/>
              <a:ea typeface="+mj-ea"/>
            </a:endParaRPr>
          </a:p>
        </p:txBody>
      </p:sp>
      <p:sp>
        <p:nvSpPr>
          <p:cNvPr id="9" name="文本框 8"/>
          <p:cNvSpPr txBox="1"/>
          <p:nvPr/>
        </p:nvSpPr>
        <p:spPr>
          <a:xfrm>
            <a:off x="251520" y="642741"/>
            <a:ext cx="7920880" cy="645160"/>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j-ea"/>
                <a:ea typeface="+mj-ea"/>
              </a:rPr>
              <a:t>最终分数：</a:t>
            </a:r>
            <a:r>
              <a:rPr lang="en-US" altLang="zh-CN" b="1" dirty="0">
                <a:latin typeface="+mj-ea"/>
                <a:ea typeface="+mj-ea"/>
              </a:rPr>
              <a:t>0.2914</a:t>
            </a:r>
            <a:endParaRPr lang="en-US" altLang="zh-CN" b="1" dirty="0">
              <a:latin typeface="+mj-ea"/>
              <a:ea typeface="+mj-ea"/>
            </a:endParaRPr>
          </a:p>
          <a:p>
            <a:pPr marL="285750" indent="-285750">
              <a:buFont typeface="Arial" panose="020B0604020202020204" pitchFamily="34" charset="0"/>
              <a:buChar char="•"/>
            </a:pPr>
            <a:r>
              <a:rPr lang="zh-CN" altLang="en-US" b="1" dirty="0">
                <a:latin typeface="+mj-ea"/>
                <a:ea typeface="+mj-ea"/>
              </a:rPr>
              <a:t>排名：</a:t>
            </a:r>
            <a:r>
              <a:rPr lang="en-US" altLang="zh-CN" b="1" dirty="0">
                <a:latin typeface="+mj-ea"/>
                <a:ea typeface="+mj-ea"/>
              </a:rPr>
              <a:t>17 / 7712  top 0.22%</a:t>
            </a:r>
            <a:endParaRPr lang="zh-CN" altLang="en-US" b="1" dirty="0">
              <a:solidFill>
                <a:schemeClr val="accent2"/>
              </a:solidFill>
              <a:latin typeface="+mj-ea"/>
              <a:ea typeface="+mj-ea"/>
            </a:endParaRPr>
          </a:p>
        </p:txBody>
      </p:sp>
      <p:pic>
        <p:nvPicPr>
          <p:cNvPr id="2" name="图片 1"/>
          <p:cNvPicPr>
            <a:picLocks noChangeAspect="1"/>
          </p:cNvPicPr>
          <p:nvPr/>
        </p:nvPicPr>
        <p:blipFill>
          <a:blip r:embed="rId1"/>
          <a:stretch>
            <a:fillRect/>
          </a:stretch>
        </p:blipFill>
        <p:spPr>
          <a:xfrm>
            <a:off x="251460" y="1287780"/>
            <a:ext cx="3441700" cy="2021205"/>
          </a:xfrm>
          <a:prstGeom prst="rect">
            <a:avLst/>
          </a:prstGeom>
        </p:spPr>
      </p:pic>
      <p:pic>
        <p:nvPicPr>
          <p:cNvPr id="4" name="图片 3"/>
          <p:cNvPicPr>
            <a:picLocks noChangeAspect="1"/>
          </p:cNvPicPr>
          <p:nvPr/>
        </p:nvPicPr>
        <p:blipFill>
          <a:blip r:embed="rId2"/>
          <a:stretch>
            <a:fillRect/>
          </a:stretch>
        </p:blipFill>
        <p:spPr>
          <a:xfrm>
            <a:off x="251460" y="3587750"/>
            <a:ext cx="3441700" cy="808355"/>
          </a:xfrm>
          <a:prstGeom prst="rect">
            <a:avLst/>
          </a:prstGeom>
        </p:spPr>
      </p:pic>
      <p:pic>
        <p:nvPicPr>
          <p:cNvPr id="3" name="图片 2"/>
          <p:cNvPicPr>
            <a:picLocks noChangeAspect="1"/>
          </p:cNvPicPr>
          <p:nvPr/>
        </p:nvPicPr>
        <p:blipFill>
          <a:blip r:embed="rId3"/>
          <a:stretch>
            <a:fillRect/>
          </a:stretch>
        </p:blipFill>
        <p:spPr>
          <a:xfrm>
            <a:off x="3980180" y="377190"/>
            <a:ext cx="4049395" cy="4458335"/>
          </a:xfrm>
          <a:prstGeom prst="rect">
            <a:avLst/>
          </a:prstGeom>
        </p:spPr>
      </p:pic>
      <p:sp>
        <p:nvSpPr>
          <p:cNvPr id="5" name="矩形 4"/>
          <p:cNvSpPr/>
          <p:nvPr/>
        </p:nvSpPr>
        <p:spPr>
          <a:xfrm>
            <a:off x="3844925" y="4457065"/>
            <a:ext cx="4328160" cy="277495"/>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0"/>
            <a:ext cx="9144000" cy="369332"/>
          </a:xfrm>
          <a:prstGeom prst="rect">
            <a:avLst/>
          </a:prstGeom>
          <a:noFill/>
        </p:spPr>
        <p:txBody>
          <a:bodyPr wrap="square">
            <a:spAutoFit/>
          </a:bodyPr>
          <a:lstStyle/>
          <a:p>
            <a:pPr marL="0" lvl="1" algn="ctr"/>
            <a:r>
              <a:rPr lang="en-US" altLang="zh-CN" sz="1800" b="1" dirty="0">
                <a:solidFill>
                  <a:srgbClr val="A11D51"/>
                </a:solidFill>
                <a:latin typeface="+mj-ea"/>
                <a:ea typeface="+mj-ea"/>
              </a:rPr>
              <a:t>Part5-</a:t>
            </a:r>
            <a:r>
              <a:rPr lang="zh-CN" altLang="en-US" sz="1800" b="1" dirty="0">
                <a:solidFill>
                  <a:srgbClr val="A11D51"/>
                </a:solidFill>
                <a:latin typeface="+mj-ea"/>
                <a:ea typeface="+mj-ea"/>
              </a:rPr>
              <a:t>比赛心得</a:t>
            </a:r>
            <a:endParaRPr lang="en-US" altLang="zh-CN" sz="1800" b="1" dirty="0">
              <a:solidFill>
                <a:srgbClr val="A11D51"/>
              </a:solidFill>
              <a:latin typeface="+mj-ea"/>
              <a:ea typeface="+mj-ea"/>
            </a:endParaRPr>
          </a:p>
        </p:txBody>
      </p:sp>
      <p:sp>
        <p:nvSpPr>
          <p:cNvPr id="11" name="Text Box 18"/>
          <p:cNvSpPr txBox="1">
            <a:spLocks noChangeArrowheads="1"/>
          </p:cNvSpPr>
          <p:nvPr/>
        </p:nvSpPr>
        <p:spPr bwMode="gray">
          <a:xfrm>
            <a:off x="313055" y="488950"/>
            <a:ext cx="8783320" cy="473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latin typeface="+mj-ea"/>
                <a:ea typeface="+mj-ea"/>
              </a:rPr>
              <a:t>通过这次比赛了解了推荐系统中的一些基本算法，在数据挖掘领域有了更深的了解。</a:t>
            </a:r>
            <a:endParaRPr lang="zh-CN" altLang="en-US" b="1" dirty="0">
              <a:latin typeface="+mj-ea"/>
              <a:ea typeface="+mj-ea"/>
            </a:endParaRPr>
          </a:p>
          <a:p>
            <a:pPr algn="l"/>
            <a:endParaRPr lang="zh-CN" altLang="en-US" b="1" dirty="0">
              <a:latin typeface="+mj-ea"/>
              <a:ea typeface="+mj-ea"/>
            </a:endParaRPr>
          </a:p>
          <a:p>
            <a:pPr algn="l"/>
            <a:r>
              <a:rPr lang="zh-CN" altLang="en-US" b="1" dirty="0">
                <a:latin typeface="+mj-ea"/>
                <a:ea typeface="+mj-ea"/>
              </a:rPr>
              <a:t>当然，本次结果我认为还有一些可以提升的地方。</a:t>
            </a:r>
            <a:endParaRPr lang="zh-CN" altLang="en-US" b="1" dirty="0">
              <a:latin typeface="+mj-ea"/>
              <a:ea typeface="+mj-ea"/>
            </a:endParaRPr>
          </a:p>
          <a:p>
            <a:pPr algn="l"/>
            <a:endParaRPr lang="zh-CN" altLang="en-US" b="1" dirty="0">
              <a:latin typeface="+mj-ea"/>
              <a:ea typeface="+mj-ea"/>
            </a:endParaRPr>
          </a:p>
          <a:p>
            <a:pPr algn="l"/>
            <a:r>
              <a:rPr lang="en-US" altLang="zh-CN" b="1" dirty="0">
                <a:latin typeface="+mj-ea"/>
                <a:ea typeface="+mj-ea"/>
              </a:rPr>
              <a:t>1. </a:t>
            </a:r>
            <a:r>
              <a:rPr lang="zh-CN" altLang="en-US" b="1" dirty="0">
                <a:latin typeface="+mj-ea"/>
                <a:ea typeface="+mj-ea"/>
              </a:rPr>
              <a:t>关于冷启动的问题解决方案</a:t>
            </a:r>
            <a:endParaRPr lang="zh-CN" altLang="en-US" b="1" dirty="0">
              <a:latin typeface="+mj-ea"/>
              <a:ea typeface="+mj-ea"/>
            </a:endParaRPr>
          </a:p>
          <a:p>
            <a:pPr algn="l"/>
            <a:r>
              <a:rPr lang="zh-CN" altLang="en-US" sz="1600" dirty="0">
                <a:latin typeface="+mj-ea"/>
                <a:ea typeface="+mj-ea"/>
              </a:rPr>
              <a:t>本次比赛我并没有关注冷启动方面的问题，并且并没有使用文章</a:t>
            </a:r>
            <a:r>
              <a:rPr lang="en-US" altLang="zh-CN" sz="1600" dirty="0">
                <a:latin typeface="+mj-ea"/>
                <a:ea typeface="+mj-ea"/>
              </a:rPr>
              <a:t>Embedding</a:t>
            </a:r>
            <a:r>
              <a:rPr lang="zh-CN" altLang="en-US" sz="1600" dirty="0">
                <a:latin typeface="+mj-ea"/>
                <a:ea typeface="+mj-ea"/>
              </a:rPr>
              <a:t>数据集去计算文章相似度，对于一些出现频率较少、甚至第一次出现的文章美能做到很好的预测。如果关注了冷启动这方面，可能会有更好的结果。</a:t>
            </a:r>
            <a:endParaRPr lang="zh-CN" altLang="en-US" sz="1600" dirty="0">
              <a:latin typeface="+mj-ea"/>
              <a:ea typeface="+mj-ea"/>
            </a:endParaRPr>
          </a:p>
          <a:p>
            <a:pPr algn="l"/>
            <a:endParaRPr lang="zh-CN" altLang="en-US" dirty="0">
              <a:latin typeface="+mj-ea"/>
              <a:ea typeface="+mj-ea"/>
            </a:endParaRPr>
          </a:p>
          <a:p>
            <a:pPr algn="l"/>
            <a:r>
              <a:rPr lang="en-US" altLang="zh-CN" b="1" dirty="0">
                <a:latin typeface="+mj-ea"/>
                <a:ea typeface="+mj-ea"/>
              </a:rPr>
              <a:t>2. </a:t>
            </a:r>
            <a:r>
              <a:rPr lang="zh-CN" altLang="en-US" b="1" dirty="0">
                <a:latin typeface="+mj-ea"/>
                <a:ea typeface="+mj-ea"/>
              </a:rPr>
              <a:t>关于模型融合的解决方案</a:t>
            </a:r>
            <a:endParaRPr lang="zh-CN" altLang="en-US" dirty="0">
              <a:latin typeface="+mj-ea"/>
              <a:ea typeface="+mj-ea"/>
            </a:endParaRPr>
          </a:p>
          <a:p>
            <a:pPr algn="l"/>
            <a:r>
              <a:rPr lang="zh-CN" altLang="en-US" sz="1600" dirty="0">
                <a:latin typeface="+mj-ea"/>
                <a:ea typeface="+mj-ea"/>
              </a:rPr>
              <a:t>在最后的模型融合方案中，并没有找到一个很好的解决方案去将各个模型形成的推荐文章进行整合，最终是由单模型产生结果，可能会有局限性。如果能将多种模型的结果进行整合，可能会有更好的结果。</a:t>
            </a:r>
            <a:endParaRPr lang="zh-CN" altLang="en-US" sz="1600" dirty="0">
              <a:latin typeface="+mj-ea"/>
              <a:ea typeface="+mj-ea"/>
            </a:endParaRPr>
          </a:p>
          <a:p>
            <a:pPr algn="l"/>
            <a:endParaRPr lang="zh-CN" altLang="en-US" sz="1600" b="1" dirty="0">
              <a:latin typeface="+mj-ea"/>
              <a:ea typeface="+mj-ea"/>
            </a:endParaRPr>
          </a:p>
          <a:p>
            <a:pPr algn="l"/>
            <a:r>
              <a:rPr lang="en-US" altLang="zh-CN" sz="1600" b="1" dirty="0">
                <a:latin typeface="+mj-ea"/>
                <a:ea typeface="+mj-ea"/>
              </a:rPr>
              <a:t>3. </a:t>
            </a:r>
            <a:r>
              <a:rPr lang="zh-CN" altLang="en-US" sz="1600" b="1" dirty="0">
                <a:latin typeface="+mj-ea"/>
                <a:ea typeface="+mj-ea"/>
              </a:rPr>
              <a:t>引入神经网络</a:t>
            </a:r>
            <a:r>
              <a:rPr lang="zh-CN" altLang="en-US" sz="1600" b="1" dirty="0">
                <a:latin typeface="+mj-ea"/>
                <a:ea typeface="+mj-ea"/>
              </a:rPr>
              <a:t>进行预测</a:t>
            </a:r>
            <a:endParaRPr lang="zh-CN" altLang="en-US" sz="1600" b="1" dirty="0">
              <a:latin typeface="+mj-ea"/>
              <a:ea typeface="+mj-ea"/>
            </a:endParaRPr>
          </a:p>
          <a:p>
            <a:pPr algn="l"/>
            <a:r>
              <a:rPr lang="zh-CN" altLang="en-US" sz="1600" dirty="0">
                <a:latin typeface="+mj-ea"/>
                <a:ea typeface="+mj-ea"/>
              </a:rPr>
              <a:t>现阶段有许多推荐系统是基于深度神经网络进行预测分析的，并且有许多论文进行支撑。或许将神经网络加入系统可以达到更好的预测效果。</a:t>
            </a:r>
            <a:endParaRPr lang="zh-CN" altLang="en-US" sz="1600" b="1" dirty="0">
              <a:latin typeface="+mj-ea"/>
              <a:ea typeface="+mj-ea"/>
            </a:endParaRPr>
          </a:p>
          <a:p>
            <a:pPr algn="l"/>
            <a:endParaRPr lang="zh-CN" altLang="en-US" sz="1600" b="1"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2"/>
          <p:cNvSpPr/>
          <p:nvPr/>
        </p:nvSpPr>
        <p:spPr>
          <a:xfrm>
            <a:off x="0" y="2967927"/>
            <a:ext cx="9144000" cy="1393649"/>
          </a:xfrm>
          <a:prstGeom prst="rect">
            <a:avLst/>
          </a:prstGeom>
          <a:solidFill>
            <a:srgbClr val="A11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576178" y="1587425"/>
            <a:ext cx="677676" cy="677676"/>
          </a:xfrm>
          <a:prstGeom prst="ellipse">
            <a:avLst/>
          </a:prstGeom>
          <a:solidFill>
            <a:srgbClr val="A11D5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98898" y="507680"/>
            <a:ext cx="274777" cy="274777"/>
          </a:xfrm>
          <a:prstGeom prst="ellipse">
            <a:avLst/>
          </a:prstGeom>
          <a:solidFill>
            <a:srgbClr val="A11D5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044971" y="1641695"/>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590561" y="2545213"/>
            <a:ext cx="219777" cy="219777"/>
            <a:chOff x="304800" y="673100"/>
            <a:chExt cx="4000500" cy="4000500"/>
          </a:xfrm>
          <a:effectLst>
            <a:outerShdw blurRad="381000" dist="152400" dir="8100000" algn="tr" rotWithShape="0">
              <a:prstClr val="black">
                <a:alpha val="7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4534785" y="1054817"/>
            <a:ext cx="274777" cy="274777"/>
          </a:xfrm>
          <a:prstGeom prst="ellipse">
            <a:avLst/>
          </a:prstGeom>
          <a:solidFill>
            <a:srgbClr val="A11D5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49298" y="4510926"/>
            <a:ext cx="137389" cy="137389"/>
          </a:xfrm>
          <a:prstGeom prst="ellipse">
            <a:avLst/>
          </a:prstGeom>
          <a:solidFill>
            <a:srgbClr val="A11D5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7"/>
          <p:cNvSpPr>
            <a:spLocks noChangeArrowheads="1"/>
          </p:cNvSpPr>
          <p:nvPr/>
        </p:nvSpPr>
        <p:spPr bwMode="auto">
          <a:xfrm>
            <a:off x="1198556" y="3170864"/>
            <a:ext cx="5605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a:r>
              <a:rPr lang="zh-CN" altLang="en-US" sz="40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谢谢观看</a:t>
            </a:r>
            <a:endParaRPr lang="zh-CN" altLang="en-US" sz="40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8" name="直接连接符 27"/>
          <p:cNvCxnSpPr/>
          <p:nvPr/>
        </p:nvCxnSpPr>
        <p:spPr>
          <a:xfrm>
            <a:off x="1243855" y="3815698"/>
            <a:ext cx="5447228"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6265" y="1049872"/>
            <a:ext cx="1484807" cy="1484807"/>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349"/>
                                          </p:stCondLst>
                                        </p:cTn>
                                        <p:tgtEl>
                                          <p:spTgt spid="4"/>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350" fill="hold"/>
                                        <p:tgtEl>
                                          <p:spTgt spid="4"/>
                                        </p:tgtEl>
                                        <p:attrNameLst>
                                          <p:attrName>ppt_w</p:attrName>
                                        </p:attrNameLst>
                                      </p:cBhvr>
                                      <p:tavLst>
                                        <p:tav tm="0">
                                          <p:val>
                                            <p:fltVal val="0"/>
                                          </p:val>
                                        </p:tav>
                                        <p:tav tm="100000">
                                          <p:val>
                                            <p:strVal val="#ppt_w"/>
                                          </p:val>
                                        </p:tav>
                                      </p:tavLst>
                                    </p:anim>
                                    <p:anim calcmode="lin" valueType="num">
                                      <p:cBhvr>
                                        <p:cTn id="10" dur="350" fill="hold"/>
                                        <p:tgtEl>
                                          <p:spTgt spid="4"/>
                                        </p:tgtEl>
                                        <p:attrNameLst>
                                          <p:attrName>ppt_h</p:attrName>
                                        </p:attrNameLst>
                                      </p:cBhvr>
                                      <p:tavLst>
                                        <p:tav tm="0">
                                          <p:val>
                                            <p:fltVal val="0"/>
                                          </p:val>
                                        </p:tav>
                                        <p:tav tm="100000">
                                          <p:val>
                                            <p:strVal val="#ppt_h"/>
                                          </p:val>
                                        </p:tav>
                                      </p:tavLst>
                                    </p:anim>
                                    <p:animEffect transition="in" filter="fade">
                                      <p:cBhvr>
                                        <p:cTn id="11" dur="350"/>
                                        <p:tgtEl>
                                          <p:spTgt spid="4"/>
                                        </p:tgtEl>
                                      </p:cBhvr>
                                    </p:animEffect>
                                  </p:childTnLst>
                                </p:cTn>
                              </p:par>
                              <p:par>
                                <p:cTn id="12" presetID="64" presetClass="path" presetSubtype="0" fill="hold" nodeType="withEffect">
                                  <p:stCondLst>
                                    <p:cond delay="0"/>
                                  </p:stCondLst>
                                  <p:childTnLst>
                                    <p:animMotion origin="layout" path="M -4.72222E-6 -4.68026E-6 L 0.38872 0.84338 " pathEditMode="relative" rAng="0" ptsTypes="AA">
                                      <p:cBhvr>
                                        <p:cTn id="13" dur="350" spd="-100000" fill="hold"/>
                                        <p:tgtEl>
                                          <p:spTgt spid="4"/>
                                        </p:tgtEl>
                                        <p:attrNameLst>
                                          <p:attrName>ppt_x</p:attrName>
                                          <p:attrName>ppt_y</p:attrName>
                                        </p:attrNameLst>
                                      </p:cBhvr>
                                      <p:rCtr x="19427" y="42169"/>
                                    </p:animMotion>
                                  </p:childTnLst>
                                </p:cTn>
                              </p:par>
                              <p:par>
                                <p:cTn id="14" presetID="1" presetClass="entr" presetSubtype="0" fill="hold" grpId="0" nodeType="withEffect">
                                  <p:stCondLst>
                                    <p:cond delay="0"/>
                                  </p:stCondLst>
                                  <p:childTnLst>
                                    <p:set>
                                      <p:cBhvr>
                                        <p:cTn id="15" dur="1" fill="hold">
                                          <p:stCondLst>
                                            <p:cond delay="349"/>
                                          </p:stCondLst>
                                        </p:cTn>
                                        <p:tgtEl>
                                          <p:spTgt spid="8"/>
                                        </p:tgtEl>
                                        <p:attrNameLst>
                                          <p:attrName>style.visibility</p:attrName>
                                        </p:attrNameLst>
                                      </p:cBhvr>
                                      <p:to>
                                        <p:strVal val="visible"/>
                                      </p:to>
                                    </p:set>
                                  </p:childTnLst>
                                </p:cTn>
                              </p:par>
                              <p:par>
                                <p:cTn id="16" presetID="53" presetClass="entr" presetSubtype="16" fill="hold" grpId="1"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350" fill="hold"/>
                                        <p:tgtEl>
                                          <p:spTgt spid="8"/>
                                        </p:tgtEl>
                                        <p:attrNameLst>
                                          <p:attrName>ppt_w</p:attrName>
                                        </p:attrNameLst>
                                      </p:cBhvr>
                                      <p:tavLst>
                                        <p:tav tm="0">
                                          <p:val>
                                            <p:fltVal val="0"/>
                                          </p:val>
                                        </p:tav>
                                        <p:tav tm="100000">
                                          <p:val>
                                            <p:strVal val="#ppt_w"/>
                                          </p:val>
                                        </p:tav>
                                      </p:tavLst>
                                    </p:anim>
                                    <p:anim calcmode="lin" valueType="num">
                                      <p:cBhvr>
                                        <p:cTn id="19" dur="350" fill="hold"/>
                                        <p:tgtEl>
                                          <p:spTgt spid="8"/>
                                        </p:tgtEl>
                                        <p:attrNameLst>
                                          <p:attrName>ppt_h</p:attrName>
                                        </p:attrNameLst>
                                      </p:cBhvr>
                                      <p:tavLst>
                                        <p:tav tm="0">
                                          <p:val>
                                            <p:fltVal val="0"/>
                                          </p:val>
                                        </p:tav>
                                        <p:tav tm="100000">
                                          <p:val>
                                            <p:strVal val="#ppt_h"/>
                                          </p:val>
                                        </p:tav>
                                      </p:tavLst>
                                    </p:anim>
                                    <p:animEffect transition="in" filter="fade">
                                      <p:cBhvr>
                                        <p:cTn id="20" dur="350"/>
                                        <p:tgtEl>
                                          <p:spTgt spid="8"/>
                                        </p:tgtEl>
                                      </p:cBhvr>
                                    </p:animEffect>
                                  </p:childTnLst>
                                </p:cTn>
                              </p:par>
                              <p:par>
                                <p:cTn id="21" presetID="64" presetClass="path" presetSubtype="0" fill="hold" grpId="2" nodeType="withEffect">
                                  <p:stCondLst>
                                    <p:cond delay="0"/>
                                  </p:stCondLst>
                                  <p:childTnLst>
                                    <p:animMotion origin="layout" path="M 2.77778E-6 2.422E-6 L 0.39375 -0.33797 " pathEditMode="relative" rAng="0" ptsTypes="AA">
                                      <p:cBhvr>
                                        <p:cTn id="22" dur="350" spd="-100000" fill="hold"/>
                                        <p:tgtEl>
                                          <p:spTgt spid="8"/>
                                        </p:tgtEl>
                                        <p:attrNameLst>
                                          <p:attrName>ppt_x</p:attrName>
                                          <p:attrName>ppt_y</p:attrName>
                                        </p:attrNameLst>
                                      </p:cBhvr>
                                      <p:rCtr x="19688" y="-16898"/>
                                    </p:animMotion>
                                  </p:childTnLst>
                                </p:cTn>
                              </p:par>
                              <p:par>
                                <p:cTn id="23" presetID="1" presetClass="entr" presetSubtype="0" fill="hold" nodeType="withEffect">
                                  <p:stCondLst>
                                    <p:cond delay="0"/>
                                  </p:stCondLst>
                                  <p:childTnLst>
                                    <p:set>
                                      <p:cBhvr>
                                        <p:cTn id="24" dur="1" fill="hold">
                                          <p:stCondLst>
                                            <p:cond delay="349"/>
                                          </p:stCondLst>
                                        </p:cTn>
                                        <p:tgtEl>
                                          <p:spTgt spid="9"/>
                                        </p:tgtEl>
                                        <p:attrNameLst>
                                          <p:attrName>style.visibility</p:attrName>
                                        </p:attrNameLst>
                                      </p:cBhvr>
                                      <p:to>
                                        <p:strVal val="visible"/>
                                      </p:to>
                                    </p:se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350" fill="hold"/>
                                        <p:tgtEl>
                                          <p:spTgt spid="9"/>
                                        </p:tgtEl>
                                        <p:attrNameLst>
                                          <p:attrName>ppt_w</p:attrName>
                                        </p:attrNameLst>
                                      </p:cBhvr>
                                      <p:tavLst>
                                        <p:tav tm="0">
                                          <p:val>
                                            <p:fltVal val="0"/>
                                          </p:val>
                                        </p:tav>
                                        <p:tav tm="100000">
                                          <p:val>
                                            <p:strVal val="#ppt_w"/>
                                          </p:val>
                                        </p:tav>
                                      </p:tavLst>
                                    </p:anim>
                                    <p:anim calcmode="lin" valueType="num">
                                      <p:cBhvr>
                                        <p:cTn id="28" dur="350" fill="hold"/>
                                        <p:tgtEl>
                                          <p:spTgt spid="9"/>
                                        </p:tgtEl>
                                        <p:attrNameLst>
                                          <p:attrName>ppt_h</p:attrName>
                                        </p:attrNameLst>
                                      </p:cBhvr>
                                      <p:tavLst>
                                        <p:tav tm="0">
                                          <p:val>
                                            <p:fltVal val="0"/>
                                          </p:val>
                                        </p:tav>
                                        <p:tav tm="100000">
                                          <p:val>
                                            <p:strVal val="#ppt_h"/>
                                          </p:val>
                                        </p:tav>
                                      </p:tavLst>
                                    </p:anim>
                                    <p:animEffect transition="in" filter="fade">
                                      <p:cBhvr>
                                        <p:cTn id="29" dur="350"/>
                                        <p:tgtEl>
                                          <p:spTgt spid="9"/>
                                        </p:tgtEl>
                                      </p:cBhvr>
                                    </p:animEffect>
                                  </p:childTnLst>
                                </p:cTn>
                              </p:par>
                              <p:par>
                                <p:cTn id="30" presetID="64" presetClass="path" presetSubtype="0" fill="hold" nodeType="withEffect">
                                  <p:stCondLst>
                                    <p:cond delay="0"/>
                                  </p:stCondLst>
                                  <p:childTnLst>
                                    <p:animMotion origin="layout" path="M -5.55556E-7 -1.46123E-6 L 0.20451 0.58418 " pathEditMode="relative" rAng="0" ptsTypes="AA">
                                      <p:cBhvr>
                                        <p:cTn id="31" dur="350" spd="-100000" fill="hold"/>
                                        <p:tgtEl>
                                          <p:spTgt spid="9"/>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349"/>
                                          </p:stCondLst>
                                        </p:cTn>
                                        <p:tgtEl>
                                          <p:spTgt spid="12"/>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350" fill="hold"/>
                                        <p:tgtEl>
                                          <p:spTgt spid="12"/>
                                        </p:tgtEl>
                                        <p:attrNameLst>
                                          <p:attrName>ppt_w</p:attrName>
                                        </p:attrNameLst>
                                      </p:cBhvr>
                                      <p:tavLst>
                                        <p:tav tm="0">
                                          <p:val>
                                            <p:fltVal val="0"/>
                                          </p:val>
                                        </p:tav>
                                        <p:tav tm="100000">
                                          <p:val>
                                            <p:strVal val="#ppt_w"/>
                                          </p:val>
                                        </p:tav>
                                      </p:tavLst>
                                    </p:anim>
                                    <p:anim calcmode="lin" valueType="num">
                                      <p:cBhvr>
                                        <p:cTn id="37" dur="350" fill="hold"/>
                                        <p:tgtEl>
                                          <p:spTgt spid="12"/>
                                        </p:tgtEl>
                                        <p:attrNameLst>
                                          <p:attrName>ppt_h</p:attrName>
                                        </p:attrNameLst>
                                      </p:cBhvr>
                                      <p:tavLst>
                                        <p:tav tm="0">
                                          <p:val>
                                            <p:fltVal val="0"/>
                                          </p:val>
                                        </p:tav>
                                        <p:tav tm="100000">
                                          <p:val>
                                            <p:strVal val="#ppt_h"/>
                                          </p:val>
                                        </p:tav>
                                      </p:tavLst>
                                    </p:anim>
                                    <p:animEffect transition="in" filter="fade">
                                      <p:cBhvr>
                                        <p:cTn id="38" dur="350"/>
                                        <p:tgtEl>
                                          <p:spTgt spid="12"/>
                                        </p:tgtEl>
                                      </p:cBhvr>
                                    </p:animEffect>
                                  </p:childTnLst>
                                </p:cTn>
                              </p:par>
                              <p:par>
                                <p:cTn id="39" presetID="64" presetClass="path" presetSubtype="0" fill="hold" nodeType="withEffect">
                                  <p:stCondLst>
                                    <p:cond delay="0"/>
                                  </p:stCondLst>
                                  <p:childTnLst>
                                    <p:animMotion origin="layout" path="M 1.11111E-6 3.7037E-7 L -0.52465 -0.50957 " pathEditMode="relative" rAng="0" ptsTypes="AA">
                                      <p:cBhvr>
                                        <p:cTn id="40" dur="350" spd="-100000" fill="hold"/>
                                        <p:tgtEl>
                                          <p:spTgt spid="12"/>
                                        </p:tgtEl>
                                        <p:attrNameLst>
                                          <p:attrName>ppt_x</p:attrName>
                                          <p:attrName>ppt_y</p:attrName>
                                        </p:attrNameLst>
                                      </p:cBhvr>
                                      <p:rCtr x="-26233" y="-25494"/>
                                    </p:animMotion>
                                  </p:childTnLst>
                                </p:cTn>
                              </p:par>
                              <p:par>
                                <p:cTn id="41" presetID="1" presetClass="entr" presetSubtype="0" fill="hold" grpId="0" nodeType="withEffect">
                                  <p:stCondLst>
                                    <p:cond delay="0"/>
                                  </p:stCondLst>
                                  <p:childTnLst>
                                    <p:set>
                                      <p:cBhvr>
                                        <p:cTn id="42" dur="1" fill="hold">
                                          <p:stCondLst>
                                            <p:cond delay="349"/>
                                          </p:stCondLst>
                                        </p:cTn>
                                        <p:tgtEl>
                                          <p:spTgt spid="21"/>
                                        </p:tgtEl>
                                        <p:attrNameLst>
                                          <p:attrName>style.visibility</p:attrName>
                                        </p:attrNameLst>
                                      </p:cBhvr>
                                      <p:to>
                                        <p:strVal val="visible"/>
                                      </p:to>
                                    </p:set>
                                  </p:childTnLst>
                                </p:cTn>
                              </p:par>
                              <p:par>
                                <p:cTn id="43" presetID="53" presetClass="entr" presetSubtype="16" fill="hold" grpId="1"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350" fill="hold"/>
                                        <p:tgtEl>
                                          <p:spTgt spid="21"/>
                                        </p:tgtEl>
                                        <p:attrNameLst>
                                          <p:attrName>ppt_w</p:attrName>
                                        </p:attrNameLst>
                                      </p:cBhvr>
                                      <p:tavLst>
                                        <p:tav tm="0">
                                          <p:val>
                                            <p:fltVal val="0"/>
                                          </p:val>
                                        </p:tav>
                                        <p:tav tm="100000">
                                          <p:val>
                                            <p:strVal val="#ppt_w"/>
                                          </p:val>
                                        </p:tav>
                                      </p:tavLst>
                                    </p:anim>
                                    <p:anim calcmode="lin" valueType="num">
                                      <p:cBhvr>
                                        <p:cTn id="46" dur="350" fill="hold"/>
                                        <p:tgtEl>
                                          <p:spTgt spid="21"/>
                                        </p:tgtEl>
                                        <p:attrNameLst>
                                          <p:attrName>ppt_h</p:attrName>
                                        </p:attrNameLst>
                                      </p:cBhvr>
                                      <p:tavLst>
                                        <p:tav tm="0">
                                          <p:val>
                                            <p:fltVal val="0"/>
                                          </p:val>
                                        </p:tav>
                                        <p:tav tm="100000">
                                          <p:val>
                                            <p:strVal val="#ppt_h"/>
                                          </p:val>
                                        </p:tav>
                                      </p:tavLst>
                                    </p:anim>
                                    <p:animEffect transition="in" filter="fade">
                                      <p:cBhvr>
                                        <p:cTn id="47" dur="350"/>
                                        <p:tgtEl>
                                          <p:spTgt spid="21"/>
                                        </p:tgtEl>
                                      </p:cBhvr>
                                    </p:animEffect>
                                  </p:childTnLst>
                                </p:cTn>
                              </p:par>
                              <p:par>
                                <p:cTn id="48" presetID="64" presetClass="path" presetSubtype="0" fill="hold" grpId="2" nodeType="withEffect">
                                  <p:stCondLst>
                                    <p:cond delay="0"/>
                                  </p:stCondLst>
                                  <p:childTnLst>
                                    <p:animMotion origin="layout" path="M -2.22222E-6 1.18319E-6 L 0.21702 -0.37071 " pathEditMode="relative" rAng="0" ptsTypes="AA">
                                      <p:cBhvr>
                                        <p:cTn id="49" dur="350" spd="-100000" fill="hold"/>
                                        <p:tgtEl>
                                          <p:spTgt spid="21"/>
                                        </p:tgtEl>
                                        <p:attrNameLst>
                                          <p:attrName>ppt_x</p:attrName>
                                          <p:attrName>ppt_y</p:attrName>
                                        </p:attrNameLst>
                                      </p:cBhvr>
                                      <p:rCtr x="10851" y="-18536"/>
                                    </p:animMotion>
                                  </p:childTnLst>
                                </p:cTn>
                              </p:par>
                              <p:par>
                                <p:cTn id="50" presetID="1" presetClass="entr" presetSubtype="0" fill="hold" grpId="0" nodeType="withEffect">
                                  <p:stCondLst>
                                    <p:cond delay="0"/>
                                  </p:stCondLst>
                                  <p:childTnLst>
                                    <p:set>
                                      <p:cBhvr>
                                        <p:cTn id="51" dur="1" fill="hold">
                                          <p:stCondLst>
                                            <p:cond delay="349"/>
                                          </p:stCondLst>
                                        </p:cTn>
                                        <p:tgtEl>
                                          <p:spTgt spid="22"/>
                                        </p:tgtEl>
                                        <p:attrNameLst>
                                          <p:attrName>style.visibility</p:attrName>
                                        </p:attrNameLst>
                                      </p:cBhvr>
                                      <p:to>
                                        <p:strVal val="visible"/>
                                      </p:to>
                                    </p:set>
                                  </p:childTnLst>
                                </p:cTn>
                              </p:par>
                              <p:par>
                                <p:cTn id="52" presetID="53" presetClass="entr" presetSubtype="16" fill="hold" grpId="1" nodeType="with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350" fill="hold"/>
                                        <p:tgtEl>
                                          <p:spTgt spid="22"/>
                                        </p:tgtEl>
                                        <p:attrNameLst>
                                          <p:attrName>ppt_w</p:attrName>
                                        </p:attrNameLst>
                                      </p:cBhvr>
                                      <p:tavLst>
                                        <p:tav tm="0">
                                          <p:val>
                                            <p:fltVal val="0"/>
                                          </p:val>
                                        </p:tav>
                                        <p:tav tm="100000">
                                          <p:val>
                                            <p:strVal val="#ppt_w"/>
                                          </p:val>
                                        </p:tav>
                                      </p:tavLst>
                                    </p:anim>
                                    <p:anim calcmode="lin" valueType="num">
                                      <p:cBhvr>
                                        <p:cTn id="55" dur="350" fill="hold"/>
                                        <p:tgtEl>
                                          <p:spTgt spid="22"/>
                                        </p:tgtEl>
                                        <p:attrNameLst>
                                          <p:attrName>ppt_h</p:attrName>
                                        </p:attrNameLst>
                                      </p:cBhvr>
                                      <p:tavLst>
                                        <p:tav tm="0">
                                          <p:val>
                                            <p:fltVal val="0"/>
                                          </p:val>
                                        </p:tav>
                                        <p:tav tm="100000">
                                          <p:val>
                                            <p:strVal val="#ppt_h"/>
                                          </p:val>
                                        </p:tav>
                                      </p:tavLst>
                                    </p:anim>
                                    <p:animEffect transition="in" filter="fade">
                                      <p:cBhvr>
                                        <p:cTn id="56" dur="350"/>
                                        <p:tgtEl>
                                          <p:spTgt spid="22"/>
                                        </p:tgtEl>
                                      </p:cBhvr>
                                    </p:animEffect>
                                  </p:childTnLst>
                                </p:cTn>
                              </p:par>
                              <p:par>
                                <p:cTn id="57" presetID="64" presetClass="path" presetSubtype="0" fill="hold" grpId="2" nodeType="withEffect">
                                  <p:stCondLst>
                                    <p:cond delay="0"/>
                                  </p:stCondLst>
                                  <p:childTnLst>
                                    <p:animMotion origin="layout" path="M 5E-6 2.09762E-6 L -0.18855 -1.11369 " pathEditMode="relative" rAng="0" ptsTypes="AA">
                                      <p:cBhvr>
                                        <p:cTn id="58" dur="350" spd="-100000" fill="hold"/>
                                        <p:tgtEl>
                                          <p:spTgt spid="22"/>
                                        </p:tgtEl>
                                        <p:attrNameLst>
                                          <p:attrName>ppt_x</p:attrName>
                                          <p:attrName>ppt_y</p:attrName>
                                        </p:attrNameLst>
                                      </p:cBhvr>
                                      <p:rCtr x="-9427" y="-55700"/>
                                    </p:animMotion>
                                  </p:childTnLst>
                                </p:cTn>
                              </p:par>
                              <p:par>
                                <p:cTn id="59" presetID="1" presetClass="entr" presetSubtype="0" fill="hold" grpId="0" nodeType="withEffect">
                                  <p:stCondLst>
                                    <p:cond delay="0"/>
                                  </p:stCondLst>
                                  <p:childTnLst>
                                    <p:set>
                                      <p:cBhvr>
                                        <p:cTn id="60" dur="1" fill="hold">
                                          <p:stCondLst>
                                            <p:cond delay="349"/>
                                          </p:stCondLst>
                                        </p:cTn>
                                        <p:tgtEl>
                                          <p:spTgt spid="7"/>
                                        </p:tgtEl>
                                        <p:attrNameLst>
                                          <p:attrName>style.visibility</p:attrName>
                                        </p:attrNameLst>
                                      </p:cBhvr>
                                      <p:to>
                                        <p:strVal val="visible"/>
                                      </p:to>
                                    </p:set>
                                  </p:childTnLst>
                                </p:cTn>
                              </p:par>
                              <p:par>
                                <p:cTn id="61" presetID="53" presetClass="entr" presetSubtype="16" fill="hold" grpId="1"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350" fill="hold"/>
                                        <p:tgtEl>
                                          <p:spTgt spid="7"/>
                                        </p:tgtEl>
                                        <p:attrNameLst>
                                          <p:attrName>ppt_w</p:attrName>
                                        </p:attrNameLst>
                                      </p:cBhvr>
                                      <p:tavLst>
                                        <p:tav tm="0">
                                          <p:val>
                                            <p:fltVal val="0"/>
                                          </p:val>
                                        </p:tav>
                                        <p:tav tm="100000">
                                          <p:val>
                                            <p:strVal val="#ppt_w"/>
                                          </p:val>
                                        </p:tav>
                                      </p:tavLst>
                                    </p:anim>
                                    <p:anim calcmode="lin" valueType="num">
                                      <p:cBhvr>
                                        <p:cTn id="64" dur="350" fill="hold"/>
                                        <p:tgtEl>
                                          <p:spTgt spid="7"/>
                                        </p:tgtEl>
                                        <p:attrNameLst>
                                          <p:attrName>ppt_h</p:attrName>
                                        </p:attrNameLst>
                                      </p:cBhvr>
                                      <p:tavLst>
                                        <p:tav tm="0">
                                          <p:val>
                                            <p:fltVal val="0"/>
                                          </p:val>
                                        </p:tav>
                                        <p:tav tm="100000">
                                          <p:val>
                                            <p:strVal val="#ppt_h"/>
                                          </p:val>
                                        </p:tav>
                                      </p:tavLst>
                                    </p:anim>
                                    <p:animEffect transition="in" filter="fade">
                                      <p:cBhvr>
                                        <p:cTn id="65" dur="350"/>
                                        <p:tgtEl>
                                          <p:spTgt spid="7"/>
                                        </p:tgtEl>
                                      </p:cBhvr>
                                    </p:animEffect>
                                  </p:childTnLst>
                                </p:cTn>
                              </p:par>
                              <p:par>
                                <p:cTn id="66" presetID="64" presetClass="path" presetSubtype="0" fill="hold" grpId="2" nodeType="withEffect">
                                  <p:stCondLst>
                                    <p:cond delay="0"/>
                                  </p:stCondLst>
                                  <p:childTnLst>
                                    <p:animMotion origin="layout" path="M 0 -2.71605E-6 L 0.12309 0.575 " pathEditMode="relative" rAng="0" ptsTypes="AA">
                                      <p:cBhvr>
                                        <p:cTn id="67" dur="350" spd="-100000" fill="hold"/>
                                        <p:tgtEl>
                                          <p:spTgt spid="7"/>
                                        </p:tgtEl>
                                        <p:attrNameLst>
                                          <p:attrName>ppt_x</p:attrName>
                                          <p:attrName>ppt_y</p:attrName>
                                        </p:attrNameLst>
                                      </p:cBhvr>
                                      <p:rCtr x="6146" y="28735"/>
                                    </p:animMotion>
                                  </p:childTnLst>
                                </p:cTn>
                              </p:par>
                              <p:par>
                                <p:cTn id="68" presetID="1" presetClass="entr" presetSubtype="0" fill="hold" nodeType="withEffect">
                                  <p:stCondLst>
                                    <p:cond delay="0"/>
                                  </p:stCondLst>
                                  <p:childTnLst>
                                    <p:set>
                                      <p:cBhvr>
                                        <p:cTn id="69" dur="1" fill="hold">
                                          <p:stCondLst>
                                            <p:cond delay="349"/>
                                          </p:stCondLst>
                                        </p:cTn>
                                        <p:tgtEl>
                                          <p:spTgt spid="15"/>
                                        </p:tgtEl>
                                        <p:attrNameLst>
                                          <p:attrName>style.visibility</p:attrName>
                                        </p:attrNameLst>
                                      </p:cBhvr>
                                      <p:to>
                                        <p:strVal val="visible"/>
                                      </p:to>
                                    </p:set>
                                  </p:childTnLst>
                                </p:cTn>
                              </p:par>
                              <p:par>
                                <p:cTn id="70" presetID="53" presetClass="entr" presetSubtype="16"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50" fill="hold"/>
                                        <p:tgtEl>
                                          <p:spTgt spid="15"/>
                                        </p:tgtEl>
                                        <p:attrNameLst>
                                          <p:attrName>ppt_w</p:attrName>
                                        </p:attrNameLst>
                                      </p:cBhvr>
                                      <p:tavLst>
                                        <p:tav tm="0">
                                          <p:val>
                                            <p:fltVal val="0"/>
                                          </p:val>
                                        </p:tav>
                                        <p:tav tm="100000">
                                          <p:val>
                                            <p:strVal val="#ppt_w"/>
                                          </p:val>
                                        </p:tav>
                                      </p:tavLst>
                                    </p:anim>
                                    <p:anim calcmode="lin" valueType="num">
                                      <p:cBhvr>
                                        <p:cTn id="73" dur="350" fill="hold"/>
                                        <p:tgtEl>
                                          <p:spTgt spid="15"/>
                                        </p:tgtEl>
                                        <p:attrNameLst>
                                          <p:attrName>ppt_h</p:attrName>
                                        </p:attrNameLst>
                                      </p:cBhvr>
                                      <p:tavLst>
                                        <p:tav tm="0">
                                          <p:val>
                                            <p:fltVal val="0"/>
                                          </p:val>
                                        </p:tav>
                                        <p:tav tm="100000">
                                          <p:val>
                                            <p:strVal val="#ppt_h"/>
                                          </p:val>
                                        </p:tav>
                                      </p:tavLst>
                                    </p:anim>
                                    <p:animEffect transition="in" filter="fade">
                                      <p:cBhvr>
                                        <p:cTn id="74" dur="350"/>
                                        <p:tgtEl>
                                          <p:spTgt spid="15"/>
                                        </p:tgtEl>
                                      </p:cBhvr>
                                    </p:animEffect>
                                  </p:childTnLst>
                                </p:cTn>
                              </p:par>
                              <p:par>
                                <p:cTn id="75" presetID="64" presetClass="path" presetSubtype="0" fill="hold" nodeType="withEffect">
                                  <p:stCondLst>
                                    <p:cond delay="0"/>
                                  </p:stCondLst>
                                  <p:childTnLst>
                                    <p:animMotion origin="layout" path="M 2.5E-6 6.17284E-7 L -0.71736 -0.40556 " pathEditMode="relative" rAng="0" ptsTypes="AA">
                                      <p:cBhvr>
                                        <p:cTn id="76" dur="350" spd="-100000" fill="hold"/>
                                        <p:tgtEl>
                                          <p:spTgt spid="15"/>
                                        </p:tgtEl>
                                        <p:attrNameLst>
                                          <p:attrName>ppt_x</p:attrName>
                                          <p:attrName>ppt_y</p:attrName>
                                        </p:attrNameLst>
                                      </p:cBhvr>
                                      <p:rCtr x="-35868" y="-20278"/>
                                    </p:animMotion>
                                  </p:childTnLst>
                                </p:cTn>
                              </p:par>
                              <p:par>
                                <p:cTn id="77" presetID="1" presetClass="entr" presetSubtype="0" fill="hold" nodeType="withEffect">
                                  <p:stCondLst>
                                    <p:cond delay="0"/>
                                  </p:stCondLst>
                                  <p:childTnLst>
                                    <p:set>
                                      <p:cBhvr>
                                        <p:cTn id="78" dur="1" fill="hold">
                                          <p:stCondLst>
                                            <p:cond delay="349"/>
                                          </p:stCondLst>
                                        </p:cTn>
                                        <p:tgtEl>
                                          <p:spTgt spid="18"/>
                                        </p:tgtEl>
                                        <p:attrNameLst>
                                          <p:attrName>style.visibility</p:attrName>
                                        </p:attrNameLst>
                                      </p:cBhvr>
                                      <p:to>
                                        <p:strVal val="visible"/>
                                      </p:to>
                                    </p:set>
                                  </p:childTnLst>
                                </p:cTn>
                              </p:par>
                              <p:par>
                                <p:cTn id="79" presetID="53" presetClass="entr" presetSubtype="16"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p:cTn id="81" dur="350" fill="hold"/>
                                        <p:tgtEl>
                                          <p:spTgt spid="18"/>
                                        </p:tgtEl>
                                        <p:attrNameLst>
                                          <p:attrName>ppt_w</p:attrName>
                                        </p:attrNameLst>
                                      </p:cBhvr>
                                      <p:tavLst>
                                        <p:tav tm="0">
                                          <p:val>
                                            <p:fltVal val="0"/>
                                          </p:val>
                                        </p:tav>
                                        <p:tav tm="100000">
                                          <p:val>
                                            <p:strVal val="#ppt_w"/>
                                          </p:val>
                                        </p:tav>
                                      </p:tavLst>
                                    </p:anim>
                                    <p:anim calcmode="lin" valueType="num">
                                      <p:cBhvr>
                                        <p:cTn id="82" dur="350" fill="hold"/>
                                        <p:tgtEl>
                                          <p:spTgt spid="18"/>
                                        </p:tgtEl>
                                        <p:attrNameLst>
                                          <p:attrName>ppt_h</p:attrName>
                                        </p:attrNameLst>
                                      </p:cBhvr>
                                      <p:tavLst>
                                        <p:tav tm="0">
                                          <p:val>
                                            <p:fltVal val="0"/>
                                          </p:val>
                                        </p:tav>
                                        <p:tav tm="100000">
                                          <p:val>
                                            <p:strVal val="#ppt_h"/>
                                          </p:val>
                                        </p:tav>
                                      </p:tavLst>
                                    </p:anim>
                                    <p:animEffect transition="in" filter="fade">
                                      <p:cBhvr>
                                        <p:cTn id="83" dur="350"/>
                                        <p:tgtEl>
                                          <p:spTgt spid="18"/>
                                        </p:tgtEl>
                                      </p:cBhvr>
                                    </p:animEffect>
                                  </p:childTnLst>
                                </p:cTn>
                              </p:par>
                              <p:par>
                                <p:cTn id="84" presetID="64" presetClass="path" presetSubtype="0" fill="hold" nodeType="withEffect">
                                  <p:stCondLst>
                                    <p:cond delay="0"/>
                                  </p:stCondLst>
                                  <p:childTnLst>
                                    <p:animMotion origin="layout" path="M -8.33333E-7 3.20988E-6 L 1.0349 -0.87346 " pathEditMode="relative" rAng="0" ptsTypes="AA">
                                      <p:cBhvr>
                                        <p:cTn id="85" dur="350" spd="-100000" fill="hold"/>
                                        <p:tgtEl>
                                          <p:spTgt spid="18"/>
                                        </p:tgtEl>
                                        <p:attrNameLst>
                                          <p:attrName>ppt_x</p:attrName>
                                          <p:attrName>ppt_y</p:attrName>
                                        </p:attrNameLst>
                                      </p:cBhvr>
                                      <p:rCtr x="51736" y="-43673"/>
                                    </p:animMotion>
                                  </p:childTnLst>
                                </p:cTn>
                              </p:par>
                              <p:par>
                                <p:cTn id="86" presetID="1" presetClass="entr" presetSubtype="0" fill="hold" nodeType="withEffect">
                                  <p:stCondLst>
                                    <p:cond delay="0"/>
                                  </p:stCondLst>
                                  <p:childTnLst>
                                    <p:set>
                                      <p:cBhvr>
                                        <p:cTn id="87" dur="1" fill="hold">
                                          <p:stCondLst>
                                            <p:cond delay="349"/>
                                          </p:stCondLst>
                                        </p:cTn>
                                        <p:tgtEl>
                                          <p:spTgt spid="23"/>
                                        </p:tgtEl>
                                        <p:attrNameLst>
                                          <p:attrName>style.visibility</p:attrName>
                                        </p:attrNameLst>
                                      </p:cBhvr>
                                      <p:to>
                                        <p:strVal val="visible"/>
                                      </p:to>
                                    </p:set>
                                  </p:childTnLst>
                                </p:cTn>
                              </p:par>
                              <p:par>
                                <p:cTn id="88" presetID="53" presetClass="entr" presetSubtype="16" fill="hold" nodeType="with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p:cTn id="90" dur="350" fill="hold"/>
                                        <p:tgtEl>
                                          <p:spTgt spid="23"/>
                                        </p:tgtEl>
                                        <p:attrNameLst>
                                          <p:attrName>ppt_w</p:attrName>
                                        </p:attrNameLst>
                                      </p:cBhvr>
                                      <p:tavLst>
                                        <p:tav tm="0">
                                          <p:val>
                                            <p:fltVal val="0"/>
                                          </p:val>
                                        </p:tav>
                                        <p:tav tm="100000">
                                          <p:val>
                                            <p:strVal val="#ppt_w"/>
                                          </p:val>
                                        </p:tav>
                                      </p:tavLst>
                                    </p:anim>
                                    <p:anim calcmode="lin" valueType="num">
                                      <p:cBhvr>
                                        <p:cTn id="91" dur="350" fill="hold"/>
                                        <p:tgtEl>
                                          <p:spTgt spid="23"/>
                                        </p:tgtEl>
                                        <p:attrNameLst>
                                          <p:attrName>ppt_h</p:attrName>
                                        </p:attrNameLst>
                                      </p:cBhvr>
                                      <p:tavLst>
                                        <p:tav tm="0">
                                          <p:val>
                                            <p:fltVal val="0"/>
                                          </p:val>
                                        </p:tav>
                                        <p:tav tm="100000">
                                          <p:val>
                                            <p:strVal val="#ppt_h"/>
                                          </p:val>
                                        </p:tav>
                                      </p:tavLst>
                                    </p:anim>
                                    <p:animEffect transition="in" filter="fade">
                                      <p:cBhvr>
                                        <p:cTn id="92" dur="350"/>
                                        <p:tgtEl>
                                          <p:spTgt spid="23"/>
                                        </p:tgtEl>
                                      </p:cBhvr>
                                    </p:animEffect>
                                  </p:childTnLst>
                                </p:cTn>
                              </p:par>
                              <p:par>
                                <p:cTn id="93" presetID="64" presetClass="path" presetSubtype="0" fill="hold" nodeType="withEffect">
                                  <p:stCondLst>
                                    <p:cond delay="0"/>
                                  </p:stCondLst>
                                  <p:childTnLst>
                                    <p:animMotion origin="layout" path="M 4.44444E-6 4.32099E-6 L -0.64115 -0.9497 " pathEditMode="relative" rAng="0" ptsTypes="AA">
                                      <p:cBhvr>
                                        <p:cTn id="94" dur="350" spd="-100000" fill="hold"/>
                                        <p:tgtEl>
                                          <p:spTgt spid="23"/>
                                        </p:tgtEl>
                                        <p:attrNameLst>
                                          <p:attrName>ppt_x</p:attrName>
                                          <p:attrName>ppt_y</p:attrName>
                                        </p:attrNameLst>
                                      </p:cBhvr>
                                      <p:rCtr x="-32066" y="-47500"/>
                                    </p:animMotion>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350"/>
                                        <p:tgtEl>
                                          <p:spTgt spid="3"/>
                                        </p:tgtEl>
                                      </p:cBhvr>
                                    </p:animEffect>
                                  </p:childTnLst>
                                </p:cTn>
                              </p:par>
                            </p:childTnLst>
                          </p:cTn>
                        </p:par>
                        <p:par>
                          <p:cTn id="100" fill="hold">
                            <p:stCondLst>
                              <p:cond delay="500"/>
                            </p:stCondLst>
                            <p:childTnLst>
                              <p:par>
                                <p:cTn id="101" presetID="2" presetClass="entr" presetSubtype="8" fill="hold"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additive="base">
                                        <p:cTn id="103" dur="350" fill="hold"/>
                                        <p:tgtEl>
                                          <p:spTgt spid="28"/>
                                        </p:tgtEl>
                                        <p:attrNameLst>
                                          <p:attrName>ppt_x</p:attrName>
                                        </p:attrNameLst>
                                      </p:cBhvr>
                                      <p:tavLst>
                                        <p:tav tm="0">
                                          <p:val>
                                            <p:strVal val="0-#ppt_w/2"/>
                                          </p:val>
                                        </p:tav>
                                        <p:tav tm="100000">
                                          <p:val>
                                            <p:strVal val="#ppt_x"/>
                                          </p:val>
                                        </p:tav>
                                      </p:tavLst>
                                    </p:anim>
                                    <p:anim calcmode="lin" valueType="num">
                                      <p:cBhvr additive="base">
                                        <p:cTn id="104" dur="350" fill="hold"/>
                                        <p:tgtEl>
                                          <p:spTgt spid="28"/>
                                        </p:tgtEl>
                                        <p:attrNameLst>
                                          <p:attrName>ppt_y</p:attrName>
                                        </p:attrNameLst>
                                      </p:cBhvr>
                                      <p:tavLst>
                                        <p:tav tm="0">
                                          <p:val>
                                            <p:strVal val="#ppt_y"/>
                                          </p:val>
                                        </p:tav>
                                        <p:tav tm="100000">
                                          <p:val>
                                            <p:strVal val="#ppt_y"/>
                                          </p:val>
                                        </p:tav>
                                      </p:tavLst>
                                    </p:anim>
                                  </p:childTnLst>
                                </p:cTn>
                              </p:par>
                            </p:childTnLst>
                          </p:cTn>
                        </p:par>
                        <p:par>
                          <p:cTn id="105" fill="hold">
                            <p:stCondLst>
                              <p:cond delay="1000"/>
                            </p:stCondLst>
                            <p:childTnLst>
                              <p:par>
                                <p:cTn id="106" presetID="52" presetClass="entr" presetSubtype="0" fill="hold" grpId="0" nodeType="afterEffect">
                                  <p:stCondLst>
                                    <p:cond delay="0"/>
                                  </p:stCondLst>
                                  <p:iterate type="lt">
                                    <p:tmPct val="10000"/>
                                  </p:iterate>
                                  <p:childTnLst>
                                    <p:set>
                                      <p:cBhvr>
                                        <p:cTn id="107" dur="1" fill="hold">
                                          <p:stCondLst>
                                            <p:cond delay="0"/>
                                          </p:stCondLst>
                                        </p:cTn>
                                        <p:tgtEl>
                                          <p:spTgt spid="26"/>
                                        </p:tgtEl>
                                        <p:attrNameLst>
                                          <p:attrName>style.visibility</p:attrName>
                                        </p:attrNameLst>
                                      </p:cBhvr>
                                      <p:to>
                                        <p:strVal val="visible"/>
                                      </p:to>
                                    </p:set>
                                    <p:animScale>
                                      <p:cBhvr>
                                        <p:cTn id="108" dur="35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9" dur="350" decel="50000" fill="hold">
                                          <p:stCondLst>
                                            <p:cond delay="0"/>
                                          </p:stCondLst>
                                        </p:cTn>
                                        <p:tgtEl>
                                          <p:spTgt spid="26"/>
                                        </p:tgtEl>
                                        <p:attrNameLst>
                                          <p:attrName>ppt_x</p:attrName>
                                          <p:attrName>ppt_y</p:attrName>
                                        </p:attrNameLst>
                                      </p:cBhvr>
                                    </p:animMotion>
                                    <p:animEffect transition="in" filter="fade">
                                      <p:cBhvr>
                                        <p:cTn id="110" dur="3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7" grpId="1" animBg="1"/>
      <p:bldP spid="7" grpId="2" animBg="1"/>
      <p:bldP spid="8" grpId="0" animBg="1"/>
      <p:bldP spid="8" grpId="1" animBg="1"/>
      <p:bldP spid="8" grpId="2" animBg="1"/>
      <p:bldP spid="21" grpId="0" animBg="1"/>
      <p:bldP spid="21" grpId="1" animBg="1"/>
      <p:bldP spid="21" grpId="2" animBg="1"/>
      <p:bldP spid="22" grpId="0" animBg="1"/>
      <p:bldP spid="22" grpId="1" animBg="1"/>
      <p:bldP spid="22" grpId="2"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Part2-0 </a:t>
            </a:r>
            <a:r>
              <a:rPr lang="zh-CN" altLang="en-US" sz="1800" b="1" dirty="0">
                <a:solidFill>
                  <a:srgbClr val="A11D51"/>
                </a:solidFill>
                <a:latin typeface="+mj-ea"/>
                <a:ea typeface="+mj-ea"/>
              </a:rPr>
              <a:t>推荐系统流程综述</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0" y="941705"/>
            <a:ext cx="9144000" cy="32600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Part2-1 </a:t>
            </a:r>
            <a:r>
              <a:rPr lang="zh-CN" altLang="en-US" sz="1800" b="1" dirty="0">
                <a:solidFill>
                  <a:srgbClr val="A11D51"/>
                </a:solidFill>
                <a:latin typeface="+mj-ea"/>
                <a:ea typeface="+mj-ea"/>
              </a:rPr>
              <a:t>数据收集</a:t>
            </a:r>
            <a:r>
              <a:rPr lang="zh-CN" altLang="en-US" sz="1800" b="1" dirty="0">
                <a:solidFill>
                  <a:srgbClr val="A11D51"/>
                </a:solidFill>
                <a:latin typeface="+mj-ea"/>
                <a:ea typeface="+mj-ea"/>
              </a:rPr>
              <a:t>阶段</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r="73201"/>
          <a:stretch>
            <a:fillRect/>
          </a:stretch>
        </p:blipFill>
        <p:spPr>
          <a:xfrm>
            <a:off x="250825" y="1022985"/>
            <a:ext cx="2450465" cy="3260090"/>
          </a:xfrm>
          <a:prstGeom prst="rect">
            <a:avLst/>
          </a:prstGeom>
        </p:spPr>
      </p:pic>
      <p:sp>
        <p:nvSpPr>
          <p:cNvPr id="15" name="文本框 14"/>
          <p:cNvSpPr txBox="1"/>
          <p:nvPr/>
        </p:nvSpPr>
        <p:spPr>
          <a:xfrm>
            <a:off x="2779395" y="1279525"/>
            <a:ext cx="6364605" cy="2584450"/>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j-ea"/>
                <a:ea typeface="+mj-ea"/>
              </a:rPr>
              <a:t>数据收集部分分为</a:t>
            </a:r>
            <a:r>
              <a:rPr lang="en-US" altLang="zh-CN" b="1" dirty="0">
                <a:latin typeface="+mj-ea"/>
                <a:ea typeface="+mj-ea"/>
              </a:rPr>
              <a:t>offline / online </a:t>
            </a:r>
            <a:r>
              <a:rPr lang="zh-CN" altLang="en-US" b="1" dirty="0">
                <a:latin typeface="+mj-ea"/>
                <a:ea typeface="+mj-ea"/>
              </a:rPr>
              <a:t>两种思路</a:t>
            </a:r>
            <a:endParaRPr lang="zh-CN" altLang="en-US" b="1" dirty="0">
              <a:latin typeface="+mj-ea"/>
              <a:ea typeface="+mj-ea"/>
            </a:endParaRPr>
          </a:p>
          <a:p>
            <a:pPr marL="742950" lvl="1" indent="-285750">
              <a:buFont typeface="Arial" panose="020B0604020202020204" pitchFamily="34" charset="0"/>
              <a:buChar char="•"/>
            </a:pPr>
            <a:r>
              <a:rPr lang="en-US" altLang="zh-CN" b="1" dirty="0">
                <a:latin typeface="+mj-ea"/>
                <a:ea typeface="+mj-ea"/>
              </a:rPr>
              <a:t>offline</a:t>
            </a:r>
            <a:r>
              <a:rPr lang="zh-CN" altLang="en-US" b="1" dirty="0">
                <a:latin typeface="+mj-ea"/>
                <a:ea typeface="+mj-ea"/>
              </a:rPr>
              <a:t>：离线训练</a:t>
            </a:r>
            <a:endParaRPr lang="zh-CN" altLang="en-US" b="1" dirty="0">
              <a:latin typeface="+mj-ea"/>
              <a:ea typeface="+mj-ea"/>
            </a:endParaRPr>
          </a:p>
          <a:p>
            <a:pPr marL="1200150" lvl="2" indent="-285750">
              <a:buFont typeface="Arial" panose="020B0604020202020204" pitchFamily="34" charset="0"/>
              <a:buChar char="•"/>
            </a:pPr>
            <a:r>
              <a:rPr lang="zh-CN" altLang="en-US" dirty="0">
                <a:latin typeface="+mj-ea"/>
                <a:ea typeface="+mj-ea"/>
              </a:rPr>
              <a:t>数据集来自</a:t>
            </a:r>
            <a:r>
              <a:rPr lang="en-US" altLang="zh-CN" dirty="0">
                <a:latin typeface="+mj-ea"/>
                <a:ea typeface="+mj-ea"/>
              </a:rPr>
              <a:t>trainData</a:t>
            </a:r>
            <a:endParaRPr lang="en-US" altLang="zh-CN" dirty="0">
              <a:latin typeface="+mj-ea"/>
              <a:ea typeface="+mj-ea"/>
            </a:endParaRPr>
          </a:p>
          <a:p>
            <a:pPr marL="1200150" lvl="2" indent="-285750">
              <a:buFont typeface="Arial" panose="020B0604020202020204" pitchFamily="34" charset="0"/>
              <a:buChar char="•"/>
            </a:pPr>
            <a:r>
              <a:rPr lang="zh-CN" altLang="en-US" dirty="0">
                <a:latin typeface="+mj-ea"/>
                <a:ea typeface="+mj-ea"/>
              </a:rPr>
              <a:t>通过</a:t>
            </a:r>
            <a:r>
              <a:rPr lang="en-US" altLang="zh-CN" dirty="0">
                <a:latin typeface="+mj-ea"/>
                <a:ea typeface="+mj-ea"/>
              </a:rPr>
              <a:t>testData</a:t>
            </a:r>
            <a:r>
              <a:rPr lang="zh-CN" altLang="en-US" dirty="0">
                <a:latin typeface="+mj-ea"/>
                <a:ea typeface="+mj-ea"/>
              </a:rPr>
              <a:t>对模型进行评估</a:t>
            </a:r>
            <a:endParaRPr lang="zh-CN" altLang="en-US" b="1" dirty="0">
              <a:latin typeface="+mj-ea"/>
              <a:ea typeface="+mj-ea"/>
            </a:endParaRPr>
          </a:p>
          <a:p>
            <a:pPr marL="742950" lvl="1" indent="-285750">
              <a:buFont typeface="Arial" panose="020B0604020202020204" pitchFamily="34" charset="0"/>
              <a:buChar char="•"/>
            </a:pPr>
            <a:r>
              <a:rPr lang="en-US" altLang="zh-CN" b="1" dirty="0">
                <a:latin typeface="+mj-ea"/>
                <a:ea typeface="+mj-ea"/>
              </a:rPr>
              <a:t>online</a:t>
            </a:r>
            <a:r>
              <a:rPr lang="zh-CN" altLang="en-US" b="1" dirty="0">
                <a:latin typeface="+mj-ea"/>
                <a:ea typeface="+mj-ea"/>
              </a:rPr>
              <a:t>：在线训练</a:t>
            </a:r>
            <a:endParaRPr lang="zh-CN" altLang="en-US" b="1" dirty="0">
              <a:latin typeface="+mj-ea"/>
              <a:ea typeface="+mj-ea"/>
            </a:endParaRPr>
          </a:p>
          <a:p>
            <a:pPr marL="1200150" lvl="2" indent="-285750">
              <a:buFont typeface="Arial" panose="020B0604020202020204" pitchFamily="34" charset="0"/>
              <a:buChar char="•"/>
            </a:pPr>
            <a:r>
              <a:rPr lang="zh-CN" altLang="en-US" dirty="0">
                <a:latin typeface="+mj-ea"/>
                <a:ea typeface="+mj-ea"/>
              </a:rPr>
              <a:t>数据集来自</a:t>
            </a:r>
            <a:r>
              <a:rPr lang="en-US" altLang="zh-CN" dirty="0">
                <a:latin typeface="+mj-ea"/>
                <a:ea typeface="+mj-ea"/>
                <a:sym typeface="+mn-ea"/>
              </a:rPr>
              <a:t>trainData+testData</a:t>
            </a:r>
            <a:r>
              <a:rPr lang="zh-CN" altLang="en-US" dirty="0">
                <a:latin typeface="+mj-ea"/>
                <a:ea typeface="+mj-ea"/>
                <a:sym typeface="+mn-ea"/>
              </a:rPr>
              <a:t>，可以利用更多的数据进行训练</a:t>
            </a:r>
            <a:endParaRPr lang="en-US" altLang="zh-CN" dirty="0">
              <a:latin typeface="+mj-ea"/>
              <a:ea typeface="+mj-ea"/>
              <a:sym typeface="+mn-ea"/>
            </a:endParaRPr>
          </a:p>
          <a:p>
            <a:pPr marL="1200150" lvl="2" indent="-285750">
              <a:buFont typeface="Arial" panose="020B0604020202020204" pitchFamily="34" charset="0"/>
              <a:buChar char="•"/>
            </a:pPr>
            <a:r>
              <a:rPr lang="zh-CN" altLang="en-US" dirty="0">
                <a:latin typeface="+mj-ea"/>
                <a:ea typeface="+mj-ea"/>
                <a:sym typeface="+mn-ea"/>
              </a:rPr>
              <a:t>因为需要部署在线上，所以不需要进行模型评估</a:t>
            </a:r>
            <a:endParaRPr lang="en-US" altLang="zh-CN" b="1" dirty="0">
              <a:latin typeface="+mj-ea"/>
              <a:ea typeface="+mj-ea"/>
              <a:sym typeface="+mn-ea"/>
            </a:endParaRPr>
          </a:p>
          <a:p>
            <a:pPr marL="1200150" lvl="2" indent="-285750">
              <a:buFont typeface="Arial" panose="020B0604020202020204" pitchFamily="34" charset="0"/>
              <a:buChar char="•"/>
            </a:pPr>
            <a:endParaRPr lang="zh-CN" altLang="en-US" b="1" dirty="0">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blinds(horizontal)">
                                      <p:cBhvr>
                                        <p:cTn id="13" dur="500"/>
                                        <p:tgtEl>
                                          <p:spTgt spid="1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blinds(horizontal)">
                                      <p:cBhvr>
                                        <p:cTn id="16" dur="500"/>
                                        <p:tgtEl>
                                          <p:spTgt spid="1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animEffect transition="in" filter="blinds(horizontal)">
                                      <p:cBhvr>
                                        <p:cTn id="19" dur="500"/>
                                        <p:tgtEl>
                                          <p:spTgt spid="1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5">
                                            <p:txEl>
                                              <p:pRg st="5" end="5"/>
                                            </p:txEl>
                                          </p:spTgt>
                                        </p:tgtEl>
                                        <p:attrNameLst>
                                          <p:attrName>style.visibility</p:attrName>
                                        </p:attrNameLst>
                                      </p:cBhvr>
                                      <p:to>
                                        <p:strVal val="visible"/>
                                      </p:to>
                                    </p:set>
                                    <p:animEffect transition="in" filter="blinds(horizontal)">
                                      <p:cBhvr>
                                        <p:cTn id="22" dur="500"/>
                                        <p:tgtEl>
                                          <p:spTgt spid="1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animEffect transition="in" filter="blinds(horizontal)">
                                      <p:cBhvr>
                                        <p:cTn id="25"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Part2-2 </a:t>
            </a:r>
            <a:r>
              <a:rPr lang="zh-CN" altLang="en-US" sz="1800" b="1" dirty="0">
                <a:solidFill>
                  <a:srgbClr val="A11D51"/>
                </a:solidFill>
                <a:latin typeface="+mj-ea"/>
                <a:ea typeface="+mj-ea"/>
              </a:rPr>
              <a:t>召回阶段</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21153" r="45813"/>
          <a:stretch>
            <a:fillRect/>
          </a:stretch>
        </p:blipFill>
        <p:spPr>
          <a:xfrm>
            <a:off x="426720" y="941705"/>
            <a:ext cx="3020695" cy="3260090"/>
          </a:xfrm>
          <a:prstGeom prst="rect">
            <a:avLst/>
          </a:prstGeom>
        </p:spPr>
      </p:pic>
      <p:sp>
        <p:nvSpPr>
          <p:cNvPr id="15" name="文本框 14"/>
          <p:cNvSpPr txBox="1"/>
          <p:nvPr/>
        </p:nvSpPr>
        <p:spPr>
          <a:xfrm>
            <a:off x="3631565" y="1091565"/>
            <a:ext cx="5512435" cy="2861310"/>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j-ea"/>
                <a:ea typeface="+mj-ea"/>
              </a:rPr>
              <a:t>召回阶段的意义：</a:t>
            </a:r>
            <a:r>
              <a:rPr lang="zh-CN" altLang="en-US" dirty="0">
                <a:latin typeface="+mj-ea"/>
                <a:ea typeface="+mj-ea"/>
              </a:rPr>
              <a:t>在</a:t>
            </a:r>
            <a:r>
              <a:rPr lang="zh-CN" altLang="en-US" dirty="0">
                <a:latin typeface="+mj-ea"/>
                <a:ea typeface="+mj-ea"/>
                <a:sym typeface="+mn-ea"/>
              </a:rPr>
              <a:t>36万多篇不同的新闻文章之中，有针对性的对于每一位用户挑选出一部分新闻进行推荐（粗选）。</a:t>
            </a:r>
            <a:endParaRPr lang="zh-CN" altLang="en-US" b="1" dirty="0">
              <a:latin typeface="+mj-ea"/>
              <a:ea typeface="+mj-ea"/>
              <a:sym typeface="+mn-ea"/>
            </a:endParaRPr>
          </a:p>
          <a:p>
            <a:pPr marL="285750" indent="-285750">
              <a:buFont typeface="Arial" panose="020B0604020202020204" pitchFamily="34" charset="0"/>
              <a:buChar char="•"/>
            </a:pPr>
            <a:r>
              <a:rPr lang="zh-CN" altLang="en-US" b="1" dirty="0">
                <a:latin typeface="+mj-ea"/>
                <a:ea typeface="+mj-ea"/>
                <a:sym typeface="+mn-ea"/>
              </a:rPr>
              <a:t>召回的方法：</a:t>
            </a:r>
            <a:endParaRPr lang="zh-CN" altLang="en-US" b="1" dirty="0">
              <a:latin typeface="+mj-ea"/>
              <a:ea typeface="+mj-ea"/>
              <a:sym typeface="+mn-ea"/>
            </a:endParaRPr>
          </a:p>
          <a:p>
            <a:pPr marL="800100" lvl="1" indent="-342900">
              <a:buFont typeface="+mj-lt"/>
              <a:buAutoNum type="arabicPeriod"/>
            </a:pPr>
            <a:r>
              <a:rPr lang="zh-CN" altLang="en-US" dirty="0">
                <a:latin typeface="+mj-ea"/>
                <a:ea typeface="+mj-ea"/>
                <a:sym typeface="+mn-ea"/>
              </a:rPr>
              <a:t>协同过滤算法</a:t>
            </a:r>
            <a:endParaRPr lang="zh-CN" altLang="en-US" dirty="0">
              <a:latin typeface="+mj-ea"/>
              <a:ea typeface="+mj-ea"/>
              <a:sym typeface="+mn-ea"/>
            </a:endParaRPr>
          </a:p>
          <a:p>
            <a:pPr marL="1200150" lvl="2" indent="-285750">
              <a:buFont typeface="Arial" panose="020B0604020202020204" pitchFamily="34" charset="0"/>
              <a:buChar char="•"/>
            </a:pPr>
            <a:r>
              <a:rPr lang="zh-CN" altLang="en-US" dirty="0">
                <a:latin typeface="+mj-ea"/>
                <a:ea typeface="+mj-ea"/>
                <a:sym typeface="+mn-ea"/>
              </a:rPr>
              <a:t>基于物品的协同过滤（</a:t>
            </a:r>
            <a:r>
              <a:rPr lang="en-US" altLang="zh-CN" dirty="0">
                <a:latin typeface="+mj-ea"/>
                <a:ea typeface="+mj-ea"/>
                <a:sym typeface="+mn-ea"/>
              </a:rPr>
              <a:t>itemCF</a:t>
            </a:r>
            <a:r>
              <a:rPr lang="zh-CN" altLang="en-US" dirty="0">
                <a:latin typeface="+mj-ea"/>
                <a:ea typeface="+mj-ea"/>
                <a:sym typeface="+mn-ea"/>
              </a:rPr>
              <a:t>）</a:t>
            </a:r>
            <a:endParaRPr lang="en-US" altLang="zh-CN" dirty="0">
              <a:latin typeface="+mj-ea"/>
              <a:ea typeface="+mj-ea"/>
              <a:sym typeface="+mn-ea"/>
            </a:endParaRPr>
          </a:p>
          <a:p>
            <a:pPr marL="1200150" lvl="2" indent="-285750">
              <a:buFont typeface="Arial" panose="020B0604020202020204" pitchFamily="34" charset="0"/>
              <a:buChar char="•"/>
            </a:pPr>
            <a:r>
              <a:rPr lang="zh-CN" altLang="en-US" dirty="0">
                <a:latin typeface="+mj-ea"/>
                <a:ea typeface="+mj-ea"/>
                <a:sym typeface="+mn-ea"/>
              </a:rPr>
              <a:t>基于用户的协同过滤（</a:t>
            </a:r>
            <a:r>
              <a:rPr lang="en-US" altLang="zh-CN" dirty="0">
                <a:latin typeface="+mj-ea"/>
                <a:ea typeface="+mj-ea"/>
                <a:sym typeface="+mn-ea"/>
              </a:rPr>
              <a:t>userCF</a:t>
            </a:r>
            <a:r>
              <a:rPr lang="zh-CN" altLang="en-US" dirty="0">
                <a:latin typeface="+mj-ea"/>
                <a:ea typeface="+mj-ea"/>
                <a:sym typeface="+mn-ea"/>
              </a:rPr>
              <a:t>）</a:t>
            </a:r>
            <a:endParaRPr lang="zh-CN" altLang="en-US"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2. </a:t>
            </a:r>
            <a:r>
              <a:rPr lang="zh-CN" altLang="en-US" dirty="0">
                <a:latin typeface="+mj-ea"/>
                <a:ea typeface="+mj-ea"/>
                <a:sym typeface="+mn-ea"/>
              </a:rPr>
              <a:t>基于二分网络的召回方法</a:t>
            </a:r>
            <a:endParaRPr lang="zh-CN" altLang="en-US"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3. </a:t>
            </a:r>
            <a:r>
              <a:rPr lang="zh-CN" altLang="en-US" dirty="0">
                <a:latin typeface="+mj-ea"/>
                <a:ea typeface="+mj-ea"/>
                <a:sym typeface="+mn-ea"/>
              </a:rPr>
              <a:t>基于</a:t>
            </a:r>
            <a:r>
              <a:rPr lang="en-US" altLang="zh-CN" dirty="0">
                <a:latin typeface="+mj-ea"/>
                <a:ea typeface="+mj-ea"/>
                <a:sym typeface="+mn-ea"/>
              </a:rPr>
              <a:t>word2vec</a:t>
            </a:r>
            <a:r>
              <a:rPr lang="zh-CN" altLang="en-US" dirty="0">
                <a:latin typeface="+mj-ea"/>
                <a:ea typeface="+mj-ea"/>
                <a:sym typeface="+mn-ea"/>
              </a:rPr>
              <a:t>的召回方法</a:t>
            </a:r>
            <a:endParaRPr lang="en-US" altLang="zh-CN" dirty="0">
              <a:latin typeface="+mj-ea"/>
              <a:ea typeface="+mj-ea"/>
              <a:sym typeface="+mn-ea"/>
            </a:endParaRPr>
          </a:p>
          <a:p>
            <a:pPr marL="1200150" lvl="2" indent="-285750">
              <a:buFont typeface="Arial" panose="020B0604020202020204" pitchFamily="34" charset="0"/>
              <a:buChar char="•"/>
            </a:pPr>
            <a:endParaRPr lang="zh-CN" altLang="en-US" dirty="0">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blinds(horizontal)">
                                      <p:cBhvr>
                                        <p:cTn id="12" dur="500"/>
                                        <p:tgtEl>
                                          <p:spTgt spid="1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blinds(horizontal)">
                                      <p:cBhvr>
                                        <p:cTn id="15" dur="500"/>
                                        <p:tgtEl>
                                          <p:spTgt spid="1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blinds(horizontal)">
                                      <p:cBhvr>
                                        <p:cTn id="18" dur="500"/>
                                        <p:tgtEl>
                                          <p:spTgt spid="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blinds(horizontal)">
                                      <p:cBhvr>
                                        <p:cTn id="21" dur="500"/>
                                        <p:tgtEl>
                                          <p:spTgt spid="1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blinds(horizontal)">
                                      <p:cBhvr>
                                        <p:cTn id="24" dur="500"/>
                                        <p:tgtEl>
                                          <p:spTgt spid="15">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blinds(horizontal)">
                                      <p:cBhvr>
                                        <p:cTn id="2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Part2-2 </a:t>
            </a:r>
            <a:r>
              <a:rPr lang="zh-CN" altLang="en-US" sz="1800" b="1" dirty="0">
                <a:solidFill>
                  <a:srgbClr val="A11D51"/>
                </a:solidFill>
                <a:latin typeface="+mj-ea"/>
                <a:ea typeface="+mj-ea"/>
              </a:rPr>
              <a:t>召回阶段——基于物品的协同过滤</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21153" r="48007"/>
          <a:stretch>
            <a:fillRect/>
          </a:stretch>
        </p:blipFill>
        <p:spPr>
          <a:xfrm>
            <a:off x="426720" y="941705"/>
            <a:ext cx="2820035" cy="3260090"/>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3111500" y="1091565"/>
                <a:ext cx="6032500" cy="3895090"/>
              </a:xfrm>
              <a:prstGeom prst="rect">
                <a:avLst/>
              </a:prstGeom>
              <a:noFill/>
            </p:spPr>
            <p:txBody>
              <a:bodyPr wrap="square">
                <a:spAutoFit/>
              </a:bodyPr>
              <a:lstStyle/>
              <a:p>
                <a:pPr marL="285750" lvl="0" indent="-285750">
                  <a:buFont typeface="Arial" panose="020B0604020202020204" pitchFamily="34" charset="0"/>
                  <a:buChar char="•"/>
                </a:pPr>
                <a:r>
                  <a:rPr lang="zh-CN" altLang="en-US" b="1" dirty="0">
                    <a:latin typeface="+mj-ea"/>
                    <a:ea typeface="+mj-ea"/>
                    <a:sym typeface="+mn-ea"/>
                  </a:rPr>
                  <a:t>基于物品的协同过滤（</a:t>
                </a:r>
                <a:r>
                  <a:rPr lang="en-US" altLang="zh-CN" b="1" dirty="0">
                    <a:latin typeface="+mj-ea"/>
                    <a:ea typeface="+mj-ea"/>
                    <a:sym typeface="+mn-ea"/>
                  </a:rPr>
                  <a:t>itemCF</a:t>
                </a:r>
                <a:r>
                  <a:rPr lang="zh-CN" altLang="en-US" b="1" dirty="0">
                    <a:latin typeface="+mj-ea"/>
                    <a:ea typeface="+mj-ea"/>
                    <a:sym typeface="+mn-ea"/>
                  </a:rPr>
                  <a:t>）</a:t>
                </a:r>
                <a:endParaRPr lang="zh-CN" altLang="en-US" b="1" dirty="0">
                  <a:latin typeface="+mj-ea"/>
                  <a:ea typeface="+mj-ea"/>
                  <a:sym typeface="+mn-ea"/>
                </a:endParaRPr>
              </a:p>
              <a:p>
                <a:pPr marL="742950" lvl="1" indent="-285750">
                  <a:buFont typeface="Arial" panose="020B0604020202020204" pitchFamily="34" charset="0"/>
                  <a:buChar char="•"/>
                </a:pPr>
                <a:r>
                  <a:rPr lang="zh-CN" altLang="en-US" dirty="0">
                    <a:latin typeface="+mj-ea"/>
                    <a:ea typeface="+mj-ea"/>
                    <a:sym typeface="+mn-ea"/>
                  </a:rPr>
                  <a:t>整体思路：给用户推荐与曾经读过新闻相似的新闻</a:t>
                </a:r>
                <a:endParaRPr lang="zh-CN" altLang="en-US" dirty="0">
                  <a:latin typeface="+mj-ea"/>
                  <a:ea typeface="+mj-ea"/>
                  <a:sym typeface="+mn-ea"/>
                </a:endParaRPr>
              </a:p>
              <a:p>
                <a:pPr marL="285750" lvl="0" indent="-285750">
                  <a:buFont typeface="Arial" panose="020B0604020202020204" pitchFamily="34" charset="0"/>
                  <a:buChar char="•"/>
                </a:pPr>
                <a:r>
                  <a:rPr lang="zh-CN" altLang="en-US" b="1" dirty="0">
                    <a:latin typeface="+mj-ea"/>
                    <a:ea typeface="+mj-ea"/>
                    <a:sym typeface="+mn-ea"/>
                  </a:rPr>
                  <a:t>步骤如下：</a:t>
                </a:r>
                <a:endParaRPr lang="zh-CN" altLang="en-US" b="1"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1. </a:t>
                </a:r>
                <a:r>
                  <a:rPr lang="zh-CN" altLang="en-US" dirty="0">
                    <a:latin typeface="+mj-ea"/>
                    <a:ea typeface="+mj-ea"/>
                    <a:sym typeface="+mn-ea"/>
                  </a:rPr>
                  <a:t>计算物品之间的相似度。</a:t>
                </a:r>
                <a:endParaRPr lang="zh-CN" altLang="en-US" dirty="0">
                  <a:latin typeface="+mj-ea"/>
                  <a:ea typeface="+mj-ea"/>
                  <a:sym typeface="+mn-ea"/>
                </a:endParaRPr>
              </a:p>
              <a:p>
                <a:pPr marL="1200150" lvl="2" indent="-285750">
                  <a:buFont typeface="Arial" panose="020B0604020202020204" pitchFamily="34" charset="0"/>
                  <a:buChar char="•"/>
                </a:pPr>
                <a:r>
                  <a:rPr lang="zh-CN" altLang="en-US" sz="1000" dirty="0">
                    <a:solidFill>
                      <a:srgbClr val="FF0000"/>
                    </a:solidFill>
                    <a:latin typeface="+mj-ea"/>
                    <a:ea typeface="+mj-ea"/>
                    <a:sym typeface="+mn-ea"/>
                  </a:rPr>
                  <a:t>假设喜欢物品 a 的用户数为 N(a)，喜欢物品 b 的用户数为 N(b)，那么 a 与 b 的相似度为：</a:t>
                </a:r>
                <a:endParaRPr lang="zh-CN" altLang="en-US" dirty="0">
                  <a:latin typeface="+mj-ea"/>
                  <a:ea typeface="+mj-ea"/>
                  <a:sym typeface="+mn-ea"/>
                </a:endParaRPr>
              </a:p>
              <a:p>
                <a:pPr marL="1200150" lvl="2" indent="-285750">
                  <a:buFont typeface="Arial" panose="020B0604020202020204" pitchFamily="34" charset="0"/>
                  <a:buChar char="•"/>
                </a:pPr>
                <a14:m>
                  <m:oMath xmlns:m="http://schemas.openxmlformats.org/officeDocument/2006/math">
                    <m:sSub>
                      <m:sSubPr>
                        <m:ctrlPr>
                          <a:rPr lang="en-US" altLang="zh-CN" i="1" dirty="0">
                            <a:latin typeface="Cambria Math" panose="02040503050406030204" charset="0"/>
                            <a:ea typeface="+mj-ea"/>
                            <a:cs typeface="Cambria Math" panose="02040503050406030204" charset="0"/>
                            <a:sym typeface="+mn-ea"/>
                          </a:rPr>
                        </m:ctrlPr>
                      </m:sSubPr>
                      <m:e>
                        <m:r>
                          <a:rPr lang="en-US" altLang="zh-CN" i="1" dirty="0">
                            <a:latin typeface="Cambria Math" panose="02040503050406030204" charset="0"/>
                            <a:ea typeface="+mj-ea"/>
                            <a:cs typeface="Cambria Math" panose="02040503050406030204" charset="0"/>
                            <a:sym typeface="+mn-ea"/>
                          </a:rPr>
                          <m:t>𝑊</m:t>
                        </m:r>
                      </m:e>
                      <m:sub>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𝑎𝑏</m:t>
                        </m:r>
                      </m:sub>
                    </m:sSub>
                    <m:r>
                      <a:rPr lang="en-US" altLang="zh-CN" i="1" dirty="0">
                        <a:latin typeface="Cambria Math" panose="02040503050406030204" charset="0"/>
                        <a:ea typeface="+mj-ea"/>
                        <a:cs typeface="Cambria Math" panose="02040503050406030204" charset="0"/>
                        <a:sym typeface="+mn-ea"/>
                      </a:rPr>
                      <m:t>=</m:t>
                    </m:r>
                    <m:f>
                      <m:fPr>
                        <m:ctrlPr>
                          <a:rPr lang="en-US" altLang="zh-CN" i="1" dirty="0">
                            <a:latin typeface="Cambria Math" panose="02040503050406030204" charset="0"/>
                            <a:ea typeface="+mj-ea"/>
                            <a:cs typeface="Cambria Math" panose="02040503050406030204" charset="0"/>
                            <a:sym typeface="+mn-ea"/>
                          </a:rPr>
                        </m:ctrlPr>
                      </m:fPr>
                      <m:num>
                        <m:r>
                          <a:rPr lang="en-US" altLang="zh-CN" dirty="0">
                            <a:latin typeface="Cambria Math" panose="02040503050406030204" charset="0"/>
                            <a:ea typeface="+mj-ea"/>
                            <a:sym typeface="+mn-ea"/>
                          </a:rPr>
                          <m:t>| </m:t>
                        </m:r>
                        <m:r>
                          <a:rPr lang="en-US" altLang="zh-CN" i="1" dirty="0">
                            <a:latin typeface="Cambria Math" panose="02040503050406030204" charset="0"/>
                            <a:ea typeface="+mj-ea"/>
                            <a:cs typeface="Cambria Math" panose="02040503050406030204" charset="0"/>
                            <a:sym typeface="+mn-ea"/>
                          </a:rPr>
                          <m:t>𝑁</m:t>
                        </m:r>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𝑎</m:t>
                        </m:r>
                        <m:r>
                          <a:rPr lang="en-US" altLang="zh-CN" i="1" dirty="0">
                            <a:latin typeface="Cambria Math" panose="02040503050406030204" charset="0"/>
                            <a:ea typeface="+mj-ea"/>
                            <a:cs typeface="Cambria Math" panose="02040503050406030204" charset="0"/>
                            <a:sym typeface="+mn-ea"/>
                          </a:rPr>
                          <m:t>)</m:t>
                        </m:r>
                        <m:r>
                          <a:rPr lang="en-US" altLang="zh-CN" dirty="0">
                            <a:latin typeface="Cambria Math" panose="02040503050406030204" charset="0"/>
                            <a:ea typeface="+mj-ea"/>
                            <a:sym typeface="+mn-ea"/>
                          </a:rPr>
                          <m:t> </m:t>
                        </m:r>
                        <m:r>
                          <a:rPr lang="en-US" altLang="zh-CN" dirty="0">
                            <a:latin typeface="Cambria Math" panose="02040503050406030204" charset="0"/>
                            <a:ea typeface="+mj-ea"/>
                            <a:cs typeface="Cambria Math" panose="02040503050406030204" charset="0"/>
                            <a:sym typeface="+mn-ea"/>
                          </a:rPr>
                          <m:t>∩</m:t>
                        </m:r>
                        <m:r>
                          <a:rPr lang="en-US" altLang="zh-CN" dirty="0">
                            <a:latin typeface="Cambria Math" panose="02040503050406030204" charset="0"/>
                            <a:ea typeface="+mj-ea"/>
                            <a:sym typeface="+mn-ea"/>
                          </a:rPr>
                          <m:t> </m:t>
                        </m:r>
                        <m:r>
                          <a:rPr lang="en-US" altLang="zh-CN" i="1" dirty="0">
                            <a:latin typeface="Cambria Math" panose="02040503050406030204" charset="0"/>
                            <a:ea typeface="+mj-ea"/>
                            <a:cs typeface="Cambria Math" panose="02040503050406030204" charset="0"/>
                            <a:sym typeface="+mn-ea"/>
                          </a:rPr>
                          <m:t>𝑁</m:t>
                        </m:r>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𝑏</m:t>
                        </m:r>
                        <m:r>
                          <a:rPr lang="en-US" altLang="zh-CN" i="1" dirty="0">
                            <a:latin typeface="Cambria Math" panose="02040503050406030204" charset="0"/>
                            <a:ea typeface="+mj-ea"/>
                            <a:cs typeface="Cambria Math" panose="02040503050406030204" charset="0"/>
                            <a:sym typeface="+mn-ea"/>
                          </a:rPr>
                          <m:t>)</m:t>
                        </m:r>
                        <m:r>
                          <a:rPr lang="en-US" altLang="zh-CN" dirty="0">
                            <a:latin typeface="Cambria Math" panose="02040503050406030204" charset="0"/>
                            <a:ea typeface="+mj-ea"/>
                            <a:sym typeface="+mn-ea"/>
                          </a:rPr>
                          <m:t> |</m:t>
                        </m:r>
                      </m:num>
                      <m:den>
                        <m:rad>
                          <m:radPr>
                            <m:degHide m:val="on"/>
                            <m:ctrlPr>
                              <a:rPr lang="en-US" altLang="zh-CN" i="1" dirty="0">
                                <a:latin typeface="Cambria Math" panose="02040503050406030204" charset="0"/>
                                <a:ea typeface="+mj-ea"/>
                                <a:cs typeface="Cambria Math" panose="02040503050406030204" charset="0"/>
                                <a:sym typeface="+mn-ea"/>
                              </a:rPr>
                            </m:ctrlPr>
                          </m:radPr>
                          <m:deg/>
                          <m:e>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𝑁</m:t>
                            </m:r>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𝑎</m:t>
                            </m:r>
                            <m:r>
                              <a:rPr lang="en-US" altLang="zh-CN" i="1" dirty="0">
                                <a:latin typeface="Cambria Math" panose="02040503050406030204" charset="0"/>
                                <a:ea typeface="+mj-ea"/>
                                <a:cs typeface="Cambria Math" panose="02040503050406030204" charset="0"/>
                                <a:sym typeface="+mn-ea"/>
                              </a:rPr>
                              <m:t>) || </m:t>
                            </m:r>
                            <m:r>
                              <a:rPr lang="en-US" altLang="zh-CN" i="1" dirty="0">
                                <a:latin typeface="Cambria Math" panose="02040503050406030204" charset="0"/>
                                <a:ea typeface="+mj-ea"/>
                                <a:cs typeface="Cambria Math" panose="02040503050406030204" charset="0"/>
                                <a:sym typeface="+mn-ea"/>
                              </a:rPr>
                              <m:t>𝑁</m:t>
                            </m:r>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𝑏</m:t>
                            </m:r>
                            <m:r>
                              <a:rPr lang="en-US" altLang="zh-CN" i="1" dirty="0">
                                <a:latin typeface="Cambria Math" panose="02040503050406030204" charset="0"/>
                                <a:ea typeface="+mj-ea"/>
                                <a:cs typeface="Cambria Math" panose="02040503050406030204" charset="0"/>
                                <a:sym typeface="+mn-ea"/>
                              </a:rPr>
                              <m:t>) |</m:t>
                            </m:r>
                          </m:e>
                        </m:rad>
                      </m:den>
                    </m:f>
                  </m:oMath>
                </a14:m>
                <a:endParaRPr lang="zh-CN" altLang="en-US"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2. </a:t>
                </a:r>
                <a:r>
                  <a:rPr lang="zh-CN" altLang="en-US" dirty="0">
                    <a:latin typeface="+mj-ea"/>
                    <a:ea typeface="+mj-ea"/>
                    <a:sym typeface="+mn-ea"/>
                  </a:rPr>
                  <a:t>根据物品的相似度和用户的历史行为计算</a:t>
                </a:r>
                <a14:m>
                  <m:oMath xmlns:m="http://schemas.openxmlformats.org/officeDocument/2006/math">
                    <m:r>
                      <a:rPr lang="zh-CN" altLang="en-US" dirty="0">
                        <a:latin typeface="Cambria Math" panose="02040503050406030204" charset="0"/>
                        <a:ea typeface="+mj-ea"/>
                        <a:cs typeface="Cambria Math" panose="02040503050406030204" charset="0"/>
                        <a:sym typeface="+mn-ea"/>
                      </a:rPr>
                      <m:t>推荐分</m:t>
                    </m:r>
                    <m:sSub>
                      <m:sSubPr>
                        <m:ctrlPr>
                          <a:rPr lang="en-US" altLang="zh-CN" i="1" dirty="0">
                            <a:latin typeface="Cambria Math" panose="02040503050406030204" charset="0"/>
                            <a:ea typeface="+mj-ea"/>
                            <a:cs typeface="Cambria Math" panose="02040503050406030204" charset="0"/>
                            <a:sym typeface="+mn-ea"/>
                          </a:rPr>
                        </m:ctrlPr>
                      </m:sSubPr>
                      <m:e>
                        <m:r>
                          <a:rPr lang="en-US" altLang="zh-CN" i="1" dirty="0">
                            <a:latin typeface="Cambria Math" panose="02040503050406030204" charset="0"/>
                            <a:ea typeface="+mj-ea"/>
                            <a:cs typeface="Cambria Math" panose="02040503050406030204" charset="0"/>
                            <a:sym typeface="+mn-ea"/>
                          </a:rPr>
                          <m:t>𝑃</m:t>
                        </m:r>
                      </m:e>
                      <m:sub>
                        <m:r>
                          <a:rPr lang="en-US" altLang="zh-CN" i="1" dirty="0">
                            <a:latin typeface="Cambria Math" panose="02040503050406030204" charset="0"/>
                            <a:ea typeface="+mj-ea"/>
                            <a:cs typeface="Cambria Math" panose="02040503050406030204" charset="0"/>
                            <a:sym typeface="+mn-ea"/>
                          </a:rPr>
                          <m:t>𝑢𝑏</m:t>
                        </m:r>
                      </m:sub>
                    </m:sSub>
                  </m:oMath>
                </a14:m>
                <a:endParaRPr lang="zh-CN" altLang="en-US" dirty="0">
                  <a:latin typeface="+mj-ea"/>
                  <a:ea typeface="+mj-ea"/>
                  <a:sym typeface="+mn-ea"/>
                </a:endParaRPr>
              </a:p>
              <a:p>
                <a:pPr marL="1200150" lvl="2" indent="-285750">
                  <a:buFont typeface="Arial" panose="020B0604020202020204" pitchFamily="34" charset="0"/>
                  <a:buChar char="•"/>
                </a:pPr>
                <a:r>
                  <a:rPr lang="zh-CN" altLang="en-US" sz="1000" dirty="0">
                    <a:solidFill>
                      <a:srgbClr val="FF0000"/>
                    </a:solidFill>
                    <a:latin typeface="+mj-ea"/>
                    <a:ea typeface="+mj-ea"/>
                    <a:sym typeface="+mn-ea"/>
                  </a:rPr>
                  <a:t>N(u)是用户喜欢物品的集合，S(b,K)是和物品 b 最相似的 K 个物品的集合，Wab 是物品 a 和 b 的相似度，Rua 是用户 u 对物品 a 的兴趣。</a:t>
                </a:r>
                <a:endParaRPr lang="zh-CN" altLang="en-US" sz="1000" dirty="0">
                  <a:solidFill>
                    <a:srgbClr val="FF0000"/>
                  </a:solidFill>
                  <a:latin typeface="+mj-ea"/>
                  <a:ea typeface="+mj-ea"/>
                  <a:sym typeface="+mn-ea"/>
                </a:endParaRPr>
              </a:p>
              <a:p>
                <a:pPr marL="1200150" lvl="2" indent="-285750">
                  <a:buFont typeface="Arial" panose="020B0604020202020204" pitchFamily="34" charset="0"/>
                  <a:buChar char="•"/>
                </a:pPr>
                <a14:m>
                  <m:oMath xmlns:m="http://schemas.openxmlformats.org/officeDocument/2006/math">
                    <m:sSub>
                      <m:sSubPr>
                        <m:ctrlPr>
                          <a:rPr lang="en-US" altLang="zh-CN" i="1" dirty="0">
                            <a:latin typeface="Cambria Math" panose="02040503050406030204" charset="0"/>
                            <a:ea typeface="+mj-ea"/>
                            <a:cs typeface="Cambria Math" panose="02040503050406030204" charset="0"/>
                            <a:sym typeface="+mn-ea"/>
                          </a:rPr>
                        </m:ctrlPr>
                      </m:sSubPr>
                      <m:e>
                        <m:r>
                          <a:rPr lang="en-US" altLang="zh-CN" i="1" dirty="0">
                            <a:latin typeface="Cambria Math" panose="02040503050406030204" charset="0"/>
                            <a:ea typeface="+mj-ea"/>
                            <a:cs typeface="Cambria Math" panose="02040503050406030204" charset="0"/>
                            <a:sym typeface="+mn-ea"/>
                          </a:rPr>
                          <m:t>𝑃</m:t>
                        </m:r>
                      </m:e>
                      <m:sub>
                        <m:r>
                          <a:rPr lang="en-US" altLang="zh-CN" i="1" dirty="0">
                            <a:latin typeface="Cambria Math" panose="02040503050406030204" charset="0"/>
                            <a:ea typeface="+mj-ea"/>
                            <a:cs typeface="Cambria Math" panose="02040503050406030204" charset="0"/>
                            <a:sym typeface="+mn-ea"/>
                          </a:rPr>
                          <m:t>𝑢𝑏</m:t>
                        </m:r>
                      </m:sub>
                    </m:sSub>
                    <m:r>
                      <a:rPr lang="en-US" altLang="zh-CN" i="1" dirty="0">
                        <a:latin typeface="Cambria Math" panose="02040503050406030204" charset="0"/>
                        <a:ea typeface="+mj-ea"/>
                        <a:cs typeface="Cambria Math" panose="02040503050406030204" charset="0"/>
                        <a:sym typeface="+mn-ea"/>
                      </a:rPr>
                      <m:t> = </m:t>
                    </m:r>
                    <m:nary>
                      <m:naryPr>
                        <m:chr m:val="∑"/>
                        <m:limLoc m:val="undOvr"/>
                        <m:supHide m:val="on"/>
                        <m:ctrlPr>
                          <a:rPr lang="en-US" altLang="zh-CN" i="1" dirty="0">
                            <a:latin typeface="Cambria Math" panose="02040503050406030204" charset="0"/>
                            <a:ea typeface="+mj-ea"/>
                            <a:cs typeface="Cambria Math" panose="02040503050406030204" charset="0"/>
                            <a:sym typeface="+mn-ea"/>
                          </a:rPr>
                        </m:ctrlPr>
                      </m:naryPr>
                      <m:sub>
                        <m:r>
                          <a:rPr lang="en-US" altLang="zh-CN" i="1" dirty="0">
                            <a:latin typeface="Cambria Math" panose="02040503050406030204" charset="0"/>
                            <a:ea typeface="+mj-ea"/>
                            <a:cs typeface="Cambria Math" panose="02040503050406030204" charset="0"/>
                            <a:sym typeface="+mn-ea"/>
                          </a:rPr>
                          <m:t>𝑎</m:t>
                        </m:r>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𝑁</m:t>
                        </m:r>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𝑢</m:t>
                        </m:r>
                        <m:r>
                          <a:rPr lang="en-US" altLang="zh-CN" i="1" dirty="0">
                            <a:latin typeface="Cambria Math" panose="02040503050406030204" charset="0"/>
                            <a:ea typeface="+mj-ea"/>
                            <a:cs typeface="Cambria Math" panose="02040503050406030204" charset="0"/>
                            <a:sym typeface="+mn-ea"/>
                          </a:rPr>
                          <m:t>) ∩ </m:t>
                        </m:r>
                        <m:r>
                          <a:rPr lang="en-US" altLang="zh-CN" i="1" dirty="0">
                            <a:latin typeface="Cambria Math" panose="02040503050406030204" charset="0"/>
                            <a:ea typeface="+mj-ea"/>
                            <a:cs typeface="Cambria Math" panose="02040503050406030204" charset="0"/>
                            <a:sym typeface="+mn-ea"/>
                          </a:rPr>
                          <m:t>𝑆</m:t>
                        </m:r>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𝑏</m:t>
                        </m:r>
                        <m:r>
                          <a:rPr lang="en-US" altLang="zh-CN" i="1" dirty="0">
                            <a:latin typeface="Cambria Math" panose="02040503050406030204" charset="0"/>
                            <a:ea typeface="+mj-ea"/>
                            <a:cs typeface="Cambria Math" panose="02040503050406030204" charset="0"/>
                            <a:sym typeface="+mn-ea"/>
                          </a:rPr>
                          <m:t>,</m:t>
                        </m:r>
                        <m:r>
                          <a:rPr lang="en-US" altLang="zh-CN" i="1" dirty="0">
                            <a:latin typeface="Cambria Math" panose="02040503050406030204" charset="0"/>
                            <a:ea typeface="+mj-ea"/>
                            <a:cs typeface="Cambria Math" panose="02040503050406030204" charset="0"/>
                            <a:sym typeface="+mn-ea"/>
                          </a:rPr>
                          <m:t>𝑘</m:t>
                        </m:r>
                        <m:r>
                          <a:rPr lang="en-US" altLang="zh-CN" i="1" dirty="0">
                            <a:latin typeface="Cambria Math" panose="02040503050406030204" charset="0"/>
                            <a:ea typeface="+mj-ea"/>
                            <a:cs typeface="Cambria Math" panose="02040503050406030204" charset="0"/>
                            <a:sym typeface="+mn-ea"/>
                          </a:rPr>
                          <m:t>)</m:t>
                        </m:r>
                      </m:sub>
                      <m:sup/>
                      <m:e>
                        <m:sSub>
                          <m:sSubPr>
                            <m:ctrlPr>
                              <a:rPr lang="en-US" altLang="zh-CN" i="1" dirty="0">
                                <a:latin typeface="Cambria Math" panose="02040503050406030204" charset="0"/>
                                <a:ea typeface="+mj-ea"/>
                                <a:cs typeface="Cambria Math" panose="02040503050406030204" charset="0"/>
                                <a:sym typeface="+mn-ea"/>
                              </a:rPr>
                            </m:ctrlPr>
                          </m:sSubPr>
                          <m:e>
                            <m:r>
                              <a:rPr lang="en-US" altLang="zh-CN" i="1" dirty="0">
                                <a:latin typeface="Cambria Math" panose="02040503050406030204" charset="0"/>
                                <a:ea typeface="+mj-ea"/>
                                <a:cs typeface="Cambria Math" panose="02040503050406030204" charset="0"/>
                                <a:sym typeface="+mn-ea"/>
                              </a:rPr>
                              <m:t>𝑊</m:t>
                            </m:r>
                          </m:e>
                          <m:sub>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𝑎𝑏</m:t>
                            </m:r>
                          </m:sub>
                        </m:sSub>
                        <m:sSub>
                          <m:sSubPr>
                            <m:ctrlPr>
                              <a:rPr lang="en-US" altLang="zh-CN" i="1" dirty="0">
                                <a:latin typeface="Cambria Math" panose="02040503050406030204" charset="0"/>
                                <a:ea typeface="+mj-ea"/>
                                <a:cs typeface="Cambria Math" panose="02040503050406030204" charset="0"/>
                                <a:sym typeface="+mn-ea"/>
                              </a:rPr>
                            </m:ctrlPr>
                          </m:sSubPr>
                          <m:e>
                            <m:r>
                              <a:rPr lang="en-US" altLang="zh-CN" i="1" dirty="0">
                                <a:latin typeface="Cambria Math" panose="02040503050406030204" charset="0"/>
                                <a:ea typeface="+mj-ea"/>
                                <a:cs typeface="Cambria Math" panose="02040503050406030204" charset="0"/>
                                <a:sym typeface="+mn-ea"/>
                              </a:rPr>
                              <m:t>𝑅</m:t>
                            </m:r>
                          </m:e>
                          <m:sub>
                            <m:r>
                              <a:rPr lang="en-US" altLang="zh-CN" i="1" dirty="0">
                                <a:latin typeface="Cambria Math" panose="02040503050406030204" charset="0"/>
                                <a:ea typeface="+mj-ea"/>
                                <a:cs typeface="Cambria Math" panose="02040503050406030204" charset="0"/>
                                <a:sym typeface="+mn-ea"/>
                              </a:rPr>
                              <m:t>  </m:t>
                            </m:r>
                            <m:r>
                              <a:rPr lang="en-US" altLang="zh-CN" i="1" dirty="0">
                                <a:latin typeface="Cambria Math" panose="02040503050406030204" charset="0"/>
                                <a:ea typeface="+mj-ea"/>
                                <a:cs typeface="Cambria Math" panose="02040503050406030204" charset="0"/>
                                <a:sym typeface="+mn-ea"/>
                              </a:rPr>
                              <m:t>𝑢𝑎</m:t>
                            </m:r>
                          </m:sub>
                        </m:sSub>
                      </m:e>
                    </m:nary>
                  </m:oMath>
                </a14:m>
                <a:endParaRPr lang="en-US" altLang="zh-CN" i="1" dirty="0">
                  <a:latin typeface="Cambria Math" panose="02040503050406030204" charset="0"/>
                  <a:ea typeface="+mj-ea"/>
                  <a:cs typeface="Cambria Math" panose="02040503050406030204" charset="0"/>
                  <a:sym typeface="+mn-ea"/>
                </a:endParaRPr>
              </a:p>
              <a:p>
                <a:pPr lvl="1" indent="0">
                  <a:buFont typeface="Arial" panose="020B0604020202020204" pitchFamily="34" charset="0"/>
                  <a:buNone/>
                </a:pPr>
                <a:r>
                  <a:rPr lang="zh-CN" altLang="en-US" dirty="0">
                    <a:latin typeface="+mj-ea"/>
                    <a:ea typeface="+mj-ea"/>
                    <a:sym typeface="+mn-ea"/>
                  </a:rPr>
                  <a:t>3. 根据 </a:t>
                </a:r>
                <a14:m>
                  <m:oMath xmlns:m="http://schemas.openxmlformats.org/officeDocument/2006/math">
                    <m:sSub>
                      <m:sSubPr>
                        <m:ctrlPr>
                          <a:rPr lang="en-US" altLang="zh-CN" i="1" dirty="0">
                            <a:latin typeface="Cambria Math" panose="02040503050406030204" charset="0"/>
                            <a:ea typeface="+mj-ea"/>
                            <a:cs typeface="Cambria Math" panose="02040503050406030204" charset="0"/>
                            <a:sym typeface="+mn-ea"/>
                          </a:rPr>
                        </m:ctrlPr>
                      </m:sSubPr>
                      <m:e>
                        <m:r>
                          <a:rPr lang="en-US" altLang="zh-CN" i="1" dirty="0">
                            <a:latin typeface="Cambria Math" panose="02040503050406030204" charset="0"/>
                            <a:ea typeface="+mj-ea"/>
                            <a:cs typeface="Cambria Math" panose="02040503050406030204" charset="0"/>
                            <a:sym typeface="+mn-ea"/>
                          </a:rPr>
                          <m:t>𝑃</m:t>
                        </m:r>
                      </m:e>
                      <m:sub>
                        <m:r>
                          <a:rPr lang="en-US" altLang="zh-CN" i="1" dirty="0">
                            <a:latin typeface="Cambria Math" panose="02040503050406030204" charset="0"/>
                            <a:ea typeface="+mj-ea"/>
                            <a:cs typeface="Cambria Math" panose="02040503050406030204" charset="0"/>
                            <a:sym typeface="+mn-ea"/>
                          </a:rPr>
                          <m:t>𝑢𝑏</m:t>
                        </m:r>
                      </m:sub>
                    </m:sSub>
                  </m:oMath>
                </a14:m>
                <a:r>
                  <a:rPr lang="zh-CN" altLang="en-US" dirty="0">
                    <a:latin typeface="+mj-ea"/>
                    <a:ea typeface="+mj-ea"/>
                    <a:sym typeface="+mn-ea"/>
                  </a:rPr>
                  <a:t>推荐</a:t>
                </a:r>
                <a:r>
                  <a:rPr lang="en-US" altLang="zh-CN" dirty="0">
                    <a:latin typeface="+mj-ea"/>
                    <a:ea typeface="+mj-ea"/>
                    <a:sym typeface="+mn-ea"/>
                  </a:rPr>
                  <a:t>Top100</a:t>
                </a:r>
                <a:r>
                  <a:rPr lang="zh-CN" altLang="en-US" dirty="0">
                    <a:latin typeface="+mj-ea"/>
                    <a:ea typeface="+mj-ea"/>
                    <a:sym typeface="+mn-ea"/>
                  </a:rPr>
                  <a:t>的新闻给用户</a:t>
                </a:r>
                <a:endParaRPr lang="en-US" altLang="zh-CN" i="1" dirty="0">
                  <a:latin typeface="Cambria Math" panose="02040503050406030204" charset="0"/>
                  <a:ea typeface="+mj-ea"/>
                  <a:cs typeface="Cambria Math" panose="02040503050406030204" charset="0"/>
                  <a:sym typeface="+mn-ea"/>
                </a:endParaRPr>
              </a:p>
              <a:p>
                <a:pPr marL="742950" lvl="1" indent="-285750">
                  <a:buFont typeface="Arial" panose="020B0604020202020204" pitchFamily="34" charset="0"/>
                  <a:buChar char="•"/>
                </a:pPr>
                <a:endParaRPr lang="en-US" altLang="zh-CN" i="1" dirty="0">
                  <a:latin typeface="Cambria Math" panose="02040503050406030204" charset="0"/>
                  <a:ea typeface="+mj-ea"/>
                  <a:cs typeface="Cambria Math" panose="02040503050406030204" charset="0"/>
                  <a:sym typeface="+mn-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3111500" y="1091565"/>
                <a:ext cx="6032500" cy="3895090"/>
              </a:xfrm>
              <a:prstGeom prst="rect">
                <a:avLst/>
              </a:prstGeom>
              <a:blipFill rotWithShape="1">
                <a:blip r:embed="rId3"/>
                <a:stretch>
                  <a:fillRect/>
                </a:stretch>
              </a:blipFill>
            </p:spPr>
            <p:txBody>
              <a:bodyPr/>
              <a:lstStyle/>
              <a:p>
                <a:r>
                  <a:rPr lang="zh-CN" altLang="en-US">
                    <a:noFill/>
                  </a:rPr>
                  <a:t> </a:t>
                </a:r>
              </a:p>
            </p:txBody>
          </p:sp>
        </mc:Fallback>
      </mc:AlternateContent>
      <p:sp>
        <p:nvSpPr>
          <p:cNvPr id="4" name="矩形 3"/>
          <p:cNvSpPr/>
          <p:nvPr/>
        </p:nvSpPr>
        <p:spPr>
          <a:xfrm>
            <a:off x="467360" y="3366135"/>
            <a:ext cx="1216025" cy="46990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blinds(horizontal)">
                                      <p:cBhvr>
                                        <p:cTn id="15" dur="500"/>
                                        <p:tgtEl>
                                          <p:spTgt spid="1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blinds(horizontal)">
                                      <p:cBhvr>
                                        <p:cTn id="18" dur="500"/>
                                        <p:tgtEl>
                                          <p:spTgt spid="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blinds(horizontal)">
                                      <p:cBhvr>
                                        <p:cTn id="21" dur="500"/>
                                        <p:tgtEl>
                                          <p:spTgt spid="1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blinds(horizontal)">
                                      <p:cBhvr>
                                        <p:cTn id="24" dur="500"/>
                                        <p:tgtEl>
                                          <p:spTgt spid="15">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blinds(horizontal)">
                                      <p:cBhvr>
                                        <p:cTn id="27" dur="500"/>
                                        <p:tgtEl>
                                          <p:spTgt spid="15">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5">
                                            <p:txEl>
                                              <p:pRg st="7" end="7"/>
                                            </p:txEl>
                                          </p:spTgt>
                                        </p:tgtEl>
                                        <p:attrNameLst>
                                          <p:attrName>style.visibility</p:attrName>
                                        </p:attrNameLst>
                                      </p:cBhvr>
                                      <p:to>
                                        <p:strVal val="visible"/>
                                      </p:to>
                                    </p:set>
                                    <p:animEffect transition="in" filter="blinds(horizontal)">
                                      <p:cBhvr>
                                        <p:cTn id="30" dur="500"/>
                                        <p:tgtEl>
                                          <p:spTgt spid="15">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5">
                                            <p:txEl>
                                              <p:pRg st="8" end="8"/>
                                            </p:txEl>
                                          </p:spTgt>
                                        </p:tgtEl>
                                        <p:attrNameLst>
                                          <p:attrName>style.visibility</p:attrName>
                                        </p:attrNameLst>
                                      </p:cBhvr>
                                      <p:to>
                                        <p:strVal val="visible"/>
                                      </p:to>
                                    </p:set>
                                    <p:animEffect transition="in" filter="blinds(horizontal)">
                                      <p:cBhvr>
                                        <p:cTn id="33" dur="500"/>
                                        <p:tgtEl>
                                          <p:spTgt spid="15">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xEl>
                                              <p:pRg st="9" end="9"/>
                                            </p:txEl>
                                          </p:spTgt>
                                        </p:tgtEl>
                                        <p:attrNameLst>
                                          <p:attrName>style.visibility</p:attrName>
                                        </p:attrNameLst>
                                      </p:cBhvr>
                                      <p:to>
                                        <p:strVal val="visible"/>
                                      </p:to>
                                    </p:set>
                                    <p:animEffect transition="in" filter="blinds(horizontal)">
                                      <p:cBhvr>
                                        <p:cTn id="36" dur="5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Part3-</a:t>
            </a:r>
            <a:r>
              <a:rPr lang="zh-CN" altLang="en-US" sz="1800" b="1" dirty="0">
                <a:solidFill>
                  <a:srgbClr val="A11D51"/>
                </a:solidFill>
                <a:latin typeface="+mj-ea"/>
                <a:ea typeface="+mj-ea"/>
              </a:rPr>
              <a:t>创新点</a:t>
            </a:r>
            <a:endParaRPr lang="zh-CN" altLang="en-US" sz="1800" b="1" dirty="0">
              <a:solidFill>
                <a:srgbClr val="A11D51"/>
              </a:solidFill>
              <a:latin typeface="+mj-ea"/>
              <a:ea typeface="+mj-ea"/>
            </a:endParaRPr>
          </a:p>
          <a:p>
            <a:pPr marL="0" lvl="1" algn="ctr"/>
            <a:r>
              <a:rPr lang="zh-CN" altLang="en-US" sz="1800" b="1" dirty="0">
                <a:solidFill>
                  <a:srgbClr val="A11D51"/>
                </a:solidFill>
                <a:latin typeface="+mj-ea"/>
                <a:ea typeface="+mj-ea"/>
              </a:rPr>
              <a:t>召回阶段——基于物品的协同过滤中的创新点</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21153" r="48007"/>
          <a:stretch>
            <a:fillRect/>
          </a:stretch>
        </p:blipFill>
        <p:spPr>
          <a:xfrm>
            <a:off x="426720" y="941705"/>
            <a:ext cx="2820035" cy="3260090"/>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3246755" y="862965"/>
                <a:ext cx="5758815" cy="3779520"/>
              </a:xfrm>
              <a:prstGeom prst="rect">
                <a:avLst/>
              </a:prstGeom>
              <a:noFill/>
            </p:spPr>
            <p:txBody>
              <a:bodyPr wrap="square">
                <a:spAutoFit/>
              </a:bodyPr>
              <a:lstStyle/>
              <a:p>
                <a:pPr marL="285750" lvl="0" indent="-285750" algn="l">
                  <a:buFont typeface="Arial" panose="020B0604020202020204" pitchFamily="34" charset="0"/>
                  <a:buChar char="•"/>
                </a:pPr>
                <a:r>
                  <a:rPr lang="zh-CN" altLang="en-US" b="1" dirty="0">
                    <a:latin typeface="+mj-ea"/>
                    <a:ea typeface="+mj-ea"/>
                    <a:sym typeface="+mn-ea"/>
                  </a:rPr>
                  <a:t>筛选新闻策略：</a:t>
                </a:r>
                <a:r>
                  <a:rPr lang="zh-CN" altLang="en-US" dirty="0">
                    <a:latin typeface="+mj-ea"/>
                    <a:ea typeface="+mj-ea"/>
                    <a:sym typeface="+mn-ea"/>
                  </a:rPr>
                  <a:t>仅选择关联新闻进行相似性计算</a:t>
                </a:r>
                <a:endParaRPr lang="zh-CN" altLang="en-US" dirty="0">
                  <a:latin typeface="+mj-ea"/>
                  <a:ea typeface="+mj-ea"/>
                  <a:sym typeface="+mn-ea"/>
                </a:endParaRPr>
              </a:p>
              <a:p>
                <a:pPr marL="285750" lvl="0" indent="-285750" algn="l">
                  <a:buFont typeface="Arial" panose="020B0604020202020204" pitchFamily="34" charset="0"/>
                  <a:buChar char="•"/>
                </a:pPr>
                <a:r>
                  <a:rPr lang="zh-CN" altLang="en-US" b="1" dirty="0">
                    <a:latin typeface="+mj-ea"/>
                    <a:ea typeface="+mj-ea"/>
                    <a:sym typeface="+mn-ea"/>
                  </a:rPr>
                  <a:t>根据上述策略得到的推荐新闻，在前</a:t>
                </a:r>
                <a:r>
                  <a:rPr lang="en-US" altLang="zh-CN" b="1" dirty="0">
                    <a:latin typeface="+mj-ea"/>
                    <a:ea typeface="+mj-ea"/>
                    <a:sym typeface="+mn-ea"/>
                  </a:rPr>
                  <a:t>5</a:t>
                </a:r>
                <a:r>
                  <a:rPr lang="zh-CN" altLang="en-US" b="1" dirty="0">
                    <a:latin typeface="+mj-ea"/>
                    <a:ea typeface="+mj-ea"/>
                    <a:sym typeface="+mn-ea"/>
                  </a:rPr>
                  <a:t>篇中：</a:t>
                </a:r>
                <a:endParaRPr lang="zh-CN" altLang="en-US" b="1" dirty="0">
                  <a:latin typeface="+mj-ea"/>
                  <a:ea typeface="+mj-ea"/>
                  <a:sym typeface="+mn-ea"/>
                </a:endParaRPr>
              </a:p>
              <a:p>
                <a:pPr marL="742950" lvl="1" indent="-285750" algn="l">
                  <a:buFont typeface="Arial" panose="020B0604020202020204" pitchFamily="34" charset="0"/>
                  <a:buChar char="•"/>
                </a:pPr>
                <a:r>
                  <a:rPr lang="en-US" altLang="zh-CN" dirty="0">
                    <a:latin typeface="+mj-ea"/>
                    <a:ea typeface="+mj-ea"/>
                    <a:sym typeface="+mn-ea"/>
                  </a:rPr>
                  <a:t>HR_5 = 0.29678  MRR_5 = 0.16752</a:t>
                </a:r>
                <a:endParaRPr lang="en-US" altLang="zh-CN" b="1" dirty="0">
                  <a:latin typeface="+mj-ea"/>
                  <a:ea typeface="+mj-ea"/>
                  <a:sym typeface="+mn-ea"/>
                </a:endParaRPr>
              </a:p>
              <a:p>
                <a:pPr marL="285750" lvl="0" indent="-285750" algn="l">
                  <a:buFont typeface="Arial" panose="020B0604020202020204" pitchFamily="34" charset="0"/>
                  <a:buChar char="•"/>
                </a:pPr>
                <a:r>
                  <a:rPr lang="zh-CN" altLang="en-US" b="1" dirty="0">
                    <a:latin typeface="+mj-ea"/>
                    <a:ea typeface="+mj-ea"/>
                    <a:sym typeface="+mn-ea"/>
                  </a:rPr>
                  <a:t>创新点</a:t>
                </a:r>
                <a:r>
                  <a:rPr lang="en-US" altLang="zh-CN" b="1" dirty="0">
                    <a:latin typeface="+mj-ea"/>
                    <a:ea typeface="+mj-ea"/>
                    <a:sym typeface="+mn-ea"/>
                  </a:rPr>
                  <a:t>1</a:t>
                </a:r>
                <a:r>
                  <a:rPr lang="zh-CN" altLang="en-US" b="1" dirty="0">
                    <a:latin typeface="+mj-ea"/>
                    <a:ea typeface="+mj-ea"/>
                    <a:sym typeface="+mn-ea"/>
                  </a:rPr>
                  <a:t>：引入新颖度的概念</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sz="1200" dirty="0">
                    <a:latin typeface="+mj-ea"/>
                    <a:ea typeface="+mj-ea"/>
                    <a:sym typeface="+mn-ea"/>
                  </a:rPr>
                  <a:t>由于物品的流行度分布呈长尾分布， 所以为了流行度的平均值更加稳定， 在计算平均流行度时对每个物品的流行度取对数。</a:t>
                </a:r>
                <a:endParaRPr lang="zh-CN" altLang="en-US" sz="1200" dirty="0">
                  <a:latin typeface="+mj-ea"/>
                  <a:ea typeface="+mj-ea"/>
                  <a:sym typeface="+mn-ea"/>
                </a:endParaRPr>
              </a:p>
              <a:p>
                <a:pPr marL="742950" lvl="1" indent="-285750" algn="l">
                  <a:buFont typeface="Arial" panose="020B0604020202020204" pitchFamily="34" charset="0"/>
                  <a:buChar char="•"/>
                </a:pPr>
                <a14:m>
                  <m:oMath xmlns:m="http://schemas.openxmlformats.org/officeDocument/2006/math">
                    <m:sSub>
                      <m:sSubPr>
                        <m:ctrlPr>
                          <a:rPr lang="en-US" altLang="zh-CN" i="1" dirty="0">
                            <a:latin typeface="Cambria Math" panose="02040503050406030204" charset="0"/>
                            <a:ea typeface="+mj-ea"/>
                            <a:sym typeface="+mn-ea"/>
                          </a:rPr>
                        </m:ctrlPr>
                      </m:sSubPr>
                      <m:e>
                        <m:r>
                          <a:rPr lang="en-US" altLang="zh-CN" dirty="0">
                            <a:latin typeface="Cambria Math" panose="02040503050406030204" charset="0"/>
                            <a:ea typeface="+mj-ea"/>
                            <a:sym typeface="+mn-ea"/>
                          </a:rPr>
                          <m:t>𝑊</m:t>
                        </m:r>
                      </m:e>
                      <m:sub>
                        <m:r>
                          <a:rPr lang="en-US" altLang="zh-CN" dirty="0">
                            <a:latin typeface="Cambria Math" panose="02040503050406030204" charset="0"/>
                            <a:ea typeface="+mj-ea"/>
                            <a:sym typeface="+mn-ea"/>
                          </a:rPr>
                          <m:t>  </m:t>
                        </m:r>
                        <m:r>
                          <a:rPr lang="en-US" altLang="zh-CN" dirty="0">
                            <a:latin typeface="Cambria Math" panose="02040503050406030204" charset="0"/>
                            <a:ea typeface="+mj-ea"/>
                            <a:sym typeface="+mn-ea"/>
                          </a:rPr>
                          <m:t>𝑎𝑏</m:t>
                        </m:r>
                      </m:sub>
                    </m:sSub>
                    <m:r>
                      <a:rPr lang="en-US" altLang="zh-CN" dirty="0">
                        <a:latin typeface="Cambria Math" panose="02040503050406030204" charset="0"/>
                        <a:ea typeface="+mj-ea"/>
                        <a:sym typeface="+mn-ea"/>
                      </a:rPr>
                      <m:t>=</m:t>
                    </m:r>
                    <m:f>
                      <m:fPr>
                        <m:ctrlPr>
                          <a:rPr lang="en-US" altLang="zh-CN" i="1" dirty="0">
                            <a:latin typeface="Cambria Math" panose="02040503050406030204" charset="0"/>
                            <a:ea typeface="+mj-ea"/>
                            <a:sym typeface="+mn-ea"/>
                          </a:rPr>
                        </m:ctrlPr>
                      </m:fPr>
                      <m:num>
                        <m:r>
                          <a:rPr lang="en-US" altLang="zh-CN" dirty="0">
                            <a:latin typeface="Cambria Math" panose="02040503050406030204" charset="0"/>
                            <a:ea typeface="+mj-ea"/>
                            <a:sym typeface="+mn-ea"/>
                          </a:rPr>
                          <m:t>| </m:t>
                        </m:r>
                        <m:r>
                          <a:rPr lang="en-US" altLang="zh-CN" dirty="0">
                            <a:latin typeface="Cambria Math" panose="02040503050406030204" charset="0"/>
                            <a:ea typeface="+mj-ea"/>
                            <a:sym typeface="+mn-ea"/>
                          </a:rPr>
                          <m:t>𝑁</m:t>
                        </m:r>
                        <m:r>
                          <a:rPr lang="en-US" altLang="zh-CN" dirty="0">
                            <a:latin typeface="Cambria Math" panose="02040503050406030204" charset="0"/>
                            <a:ea typeface="+mj-ea"/>
                            <a:sym typeface="+mn-ea"/>
                          </a:rPr>
                          <m:t> (</m:t>
                        </m:r>
                        <m:r>
                          <a:rPr lang="en-US" altLang="zh-CN" dirty="0">
                            <a:latin typeface="Cambria Math" panose="02040503050406030204" charset="0"/>
                            <a:ea typeface="+mj-ea"/>
                            <a:sym typeface="+mn-ea"/>
                          </a:rPr>
                          <m:t>𝑎</m:t>
                        </m:r>
                        <m:r>
                          <a:rPr lang="en-US" altLang="zh-CN" dirty="0">
                            <a:latin typeface="Cambria Math" panose="02040503050406030204" charset="0"/>
                            <a:ea typeface="+mj-ea"/>
                            <a:sym typeface="+mn-ea"/>
                          </a:rPr>
                          <m:t>) ∩ </m:t>
                        </m:r>
                        <m:r>
                          <a:rPr lang="en-US" altLang="zh-CN" dirty="0">
                            <a:latin typeface="Cambria Math" panose="02040503050406030204" charset="0"/>
                            <a:ea typeface="+mj-ea"/>
                            <a:sym typeface="+mn-ea"/>
                          </a:rPr>
                          <m:t>𝑁</m:t>
                        </m:r>
                        <m:r>
                          <a:rPr lang="en-US" altLang="zh-CN" dirty="0">
                            <a:latin typeface="Cambria Math" panose="02040503050406030204" charset="0"/>
                            <a:ea typeface="+mj-ea"/>
                            <a:sym typeface="+mn-ea"/>
                          </a:rPr>
                          <m:t> (</m:t>
                        </m:r>
                        <m:r>
                          <a:rPr lang="en-US" altLang="zh-CN" dirty="0">
                            <a:latin typeface="Cambria Math" panose="02040503050406030204" charset="0"/>
                            <a:ea typeface="+mj-ea"/>
                            <a:sym typeface="+mn-ea"/>
                          </a:rPr>
                          <m:t>𝑏</m:t>
                        </m:r>
                        <m:r>
                          <a:rPr lang="en-US" altLang="zh-CN" dirty="0">
                            <a:latin typeface="Cambria Math" panose="02040503050406030204" charset="0"/>
                            <a:ea typeface="+mj-ea"/>
                            <a:sym typeface="+mn-ea"/>
                          </a:rPr>
                          <m:t>) |</m:t>
                        </m:r>
                      </m:num>
                      <m:den>
                        <m:rad>
                          <m:radPr>
                            <m:degHide m:val="on"/>
                            <m:ctrlPr>
                              <a:rPr lang="en-US" altLang="zh-CN" i="1" dirty="0">
                                <a:latin typeface="Cambria Math" panose="02040503050406030204" charset="0"/>
                                <a:ea typeface="+mj-ea"/>
                                <a:sym typeface="+mn-ea"/>
                              </a:rPr>
                            </m:ctrlPr>
                          </m:radPr>
                          <m:deg/>
                          <m:e>
                            <m:r>
                              <m:rPr>
                                <m:sty m:val="p"/>
                              </m:rPr>
                              <a:rPr lang="en-US" altLang="zh-CN" dirty="0">
                                <a:latin typeface="Cambria Math" panose="02040503050406030204" charset="0"/>
                                <a:ea typeface="+mj-ea"/>
                                <a:sym typeface="+mn-ea"/>
                              </a:rPr>
                              <m:t>log</m:t>
                            </m:r>
                            <m:r>
                              <a:rPr lang="en-US" altLang="zh-CN" dirty="0">
                                <a:latin typeface="Cambria Math" panose="02040503050406030204" charset="0"/>
                                <a:ea typeface="+mj-ea"/>
                                <a:sym typeface="+mn-ea"/>
                              </a:rPr>
                              <m:t>(|</m:t>
                            </m:r>
                            <m:r>
                              <a:rPr lang="en-US" altLang="zh-CN" dirty="0">
                                <a:latin typeface="Cambria Math" panose="02040503050406030204" charset="0"/>
                                <a:ea typeface="+mj-ea"/>
                                <a:sym typeface="+mn-ea"/>
                              </a:rPr>
                              <m:t>𝑁</m:t>
                            </m:r>
                            <m:r>
                              <a:rPr lang="en-US" altLang="zh-CN" dirty="0">
                                <a:latin typeface="Cambria Math" panose="02040503050406030204" charset="0"/>
                                <a:ea typeface="+mj-ea"/>
                                <a:sym typeface="+mn-ea"/>
                              </a:rPr>
                              <m:t> (</m:t>
                            </m:r>
                            <m:r>
                              <a:rPr lang="en-US" altLang="zh-CN" dirty="0">
                                <a:latin typeface="Cambria Math" panose="02040503050406030204" charset="0"/>
                                <a:ea typeface="+mj-ea"/>
                                <a:sym typeface="+mn-ea"/>
                              </a:rPr>
                              <m:t>𝑎</m:t>
                            </m:r>
                            <m:r>
                              <a:rPr lang="en-US" altLang="zh-CN" dirty="0">
                                <a:latin typeface="Cambria Math" panose="02040503050406030204" charset="0"/>
                                <a:ea typeface="+mj-ea"/>
                                <a:sym typeface="+mn-ea"/>
                              </a:rPr>
                              <m:t>)|)∗</m:t>
                            </m:r>
                            <m:r>
                              <m:rPr>
                                <m:sty m:val="p"/>
                              </m:rPr>
                              <a:rPr lang="en-US" altLang="zh-CN" dirty="0">
                                <a:latin typeface="Cambria Math" panose="02040503050406030204" charset="0"/>
                                <a:ea typeface="+mj-ea"/>
                                <a:cs typeface="Cambria Math" panose="02040503050406030204" charset="0"/>
                                <a:sym typeface="+mn-ea"/>
                              </a:rPr>
                              <m:t>log</m:t>
                            </m:r>
                            <m:r>
                              <a:rPr lang="en-US" altLang="zh-CN" dirty="0">
                                <a:latin typeface="Cambria Math" panose="02040503050406030204" charset="0"/>
                                <a:ea typeface="+mj-ea"/>
                                <a:cs typeface="Cambria Math" panose="02040503050406030204" charset="0"/>
                                <a:sym typeface="+mn-ea"/>
                              </a:rPr>
                              <m:t>(|</m:t>
                            </m:r>
                            <m:r>
                              <a:rPr lang="en-US" altLang="zh-CN" dirty="0">
                                <a:latin typeface="Cambria Math" panose="02040503050406030204" charset="0"/>
                                <a:ea typeface="+mj-ea"/>
                                <a:sym typeface="+mn-ea"/>
                              </a:rPr>
                              <m:t>𝑁</m:t>
                            </m:r>
                            <m:r>
                              <a:rPr lang="en-US" altLang="zh-CN" dirty="0">
                                <a:latin typeface="Cambria Math" panose="02040503050406030204" charset="0"/>
                                <a:ea typeface="+mj-ea"/>
                                <a:sym typeface="+mn-ea"/>
                              </a:rPr>
                              <m:t> (</m:t>
                            </m:r>
                            <m:r>
                              <a:rPr lang="en-US" altLang="zh-CN" dirty="0">
                                <a:latin typeface="Cambria Math" panose="02040503050406030204" charset="0"/>
                                <a:ea typeface="+mj-ea"/>
                                <a:sym typeface="+mn-ea"/>
                              </a:rPr>
                              <m:t>𝑏</m:t>
                            </m:r>
                            <m:r>
                              <a:rPr lang="en-US" altLang="zh-CN" dirty="0">
                                <a:latin typeface="Cambria Math" panose="02040503050406030204" charset="0"/>
                                <a:ea typeface="+mj-ea"/>
                                <a:sym typeface="+mn-ea"/>
                              </a:rPr>
                              <m:t>)|)</m:t>
                            </m:r>
                          </m:e>
                        </m:rad>
                      </m:den>
                    </m:f>
                  </m:oMath>
                </a14:m>
                <a:endParaRPr lang="en-US" altLang="zh-CN" dirty="0">
                  <a:latin typeface="+mj-ea"/>
                  <a:ea typeface="+mj-ea"/>
                  <a:sym typeface="+mn-ea"/>
                </a:endParaRPr>
              </a:p>
              <a:p>
                <a:pPr marL="742950" lvl="1" indent="-285750" algn="l">
                  <a:buFont typeface="Arial" panose="020B0604020202020204" pitchFamily="34" charset="0"/>
                  <a:buChar char="•"/>
                </a:pPr>
                <a:r>
                  <a:rPr lang="en-US" altLang="zh-CN" dirty="0">
                    <a:latin typeface="+mj-ea"/>
                    <a:ea typeface="+mj-ea"/>
                    <a:sym typeface="+mn-ea"/>
                  </a:rPr>
                  <a:t>HR_5 = 0.30320  MRR_5 = 0.17134</a:t>
                </a:r>
                <a:endParaRPr lang="en-US" altLang="zh-CN" dirty="0">
                  <a:latin typeface="+mj-ea"/>
                  <a:ea typeface="+mj-ea"/>
                  <a:sym typeface="+mn-ea"/>
                </a:endParaRPr>
              </a:p>
              <a:p>
                <a:pPr marL="285750" lvl="0" indent="-285750" algn="l">
                  <a:buFont typeface="Arial" panose="020B0604020202020204" pitchFamily="34" charset="0"/>
                  <a:buChar char="•"/>
                </a:pPr>
                <a:r>
                  <a:rPr lang="zh-CN" altLang="en-US" b="1" dirty="0">
                    <a:latin typeface="+mj-ea"/>
                    <a:ea typeface="+mj-ea"/>
                    <a:sym typeface="+mn-ea"/>
                  </a:rPr>
                  <a:t>创新点</a:t>
                </a:r>
                <a:r>
                  <a:rPr lang="en-US" altLang="zh-CN" b="1" dirty="0">
                    <a:latin typeface="+mj-ea"/>
                    <a:ea typeface="+mj-ea"/>
                    <a:sym typeface="+mn-ea"/>
                  </a:rPr>
                  <a:t>2</a:t>
                </a:r>
                <a:r>
                  <a:rPr lang="zh-CN" altLang="en-US" b="1" dirty="0">
                    <a:latin typeface="+mj-ea"/>
                    <a:ea typeface="+mj-ea"/>
                    <a:sym typeface="+mn-ea"/>
                  </a:rPr>
                  <a:t>：考虑文章点击顺序</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sz="1200" dirty="0">
                    <a:latin typeface="+mj-ea"/>
                    <a:ea typeface="+mj-ea"/>
                    <a:sym typeface="+mn-ea"/>
                  </a:rPr>
                  <a:t>ABC与ACB；AB与A.....B</a:t>
                </a:r>
                <a:endParaRPr lang="zh-CN" altLang="en-US" dirty="0">
                  <a:latin typeface="+mj-ea"/>
                  <a:ea typeface="+mj-ea"/>
                  <a:sym typeface="+mn-ea"/>
                </a:endParaRPr>
              </a:p>
              <a:p>
                <a:pPr marL="742950" lvl="1" indent="-285750" algn="l">
                  <a:buFont typeface="Arial" panose="020B0604020202020204" pitchFamily="34" charset="0"/>
                  <a:buChar char="•"/>
                </a:pPr>
                <a:r>
                  <a:rPr lang="en-US" altLang="zh-CN" dirty="0">
                    <a:latin typeface="+mj-ea"/>
                    <a:ea typeface="+mj-ea"/>
                    <a:sym typeface="+mn-ea"/>
                  </a:rPr>
                  <a:t>HR_5 = 0.31123  MRR_5 = 0.17823</a:t>
                </a:r>
                <a:endParaRPr lang="en-US" altLang="zh-CN" dirty="0">
                  <a:latin typeface="+mj-ea"/>
                  <a:ea typeface="+mj-ea"/>
                  <a:sym typeface="+mn-ea"/>
                </a:endParaRPr>
              </a:p>
              <a:p>
                <a:pPr marL="285750" lvl="0" indent="-285750" algn="l">
                  <a:buFont typeface="Arial" panose="020B0604020202020204" pitchFamily="34" charset="0"/>
                  <a:buChar char="•"/>
                </a:pPr>
                <a:r>
                  <a:rPr lang="zh-CN" altLang="en-US" b="1" dirty="0">
                    <a:latin typeface="+mj-ea"/>
                    <a:ea typeface="+mj-ea"/>
                    <a:sym typeface="+mn-ea"/>
                  </a:rPr>
                  <a:t>创新点3：召回时引入位置距离衰减</a:t>
                </a:r>
                <a:endParaRPr lang="zh-CN" altLang="en-US" b="1" dirty="0">
                  <a:latin typeface="+mj-ea"/>
                  <a:ea typeface="+mj-ea"/>
                  <a:sym typeface="+mn-ea"/>
                </a:endParaRPr>
              </a:p>
              <a:p>
                <a:pPr marL="742950" lvl="1" indent="-285750" algn="l">
                  <a:buFont typeface="Arial" panose="020B0604020202020204" pitchFamily="34" charset="0"/>
                  <a:buChar char="•"/>
                </a:pPr>
                <a:r>
                  <a:rPr lang="zh-CN" altLang="en-US" sz="1200" dirty="0">
                    <a:latin typeface="+mj-ea"/>
                    <a:ea typeface="+mj-ea"/>
                    <a:sym typeface="+mn-ea"/>
                  </a:rPr>
                  <a:t>历史点击新闻远近对下一次点击的影响</a:t>
                </a:r>
                <a:endParaRPr lang="zh-CN" altLang="en-US" b="1" dirty="0">
                  <a:latin typeface="+mj-ea"/>
                  <a:ea typeface="+mj-ea"/>
                  <a:sym typeface="+mn-ea"/>
                </a:endParaRPr>
              </a:p>
              <a:p>
                <a:pPr marL="742950" lvl="1" indent="-285750" algn="l">
                  <a:buFont typeface="Arial" panose="020B0604020202020204" pitchFamily="34" charset="0"/>
                  <a:buChar char="•"/>
                </a:pPr>
                <a:r>
                  <a:rPr lang="en-US" altLang="zh-CN" dirty="0">
                    <a:latin typeface="+mj-ea"/>
                    <a:ea typeface="+mj-ea"/>
                    <a:sym typeface="+mn-ea"/>
                  </a:rPr>
                  <a:t>HR_5 = 0.32958  MRR_5 = 0.19303 </a:t>
                </a:r>
                <a:endParaRPr lang="en-US" altLang="zh-CN" b="1" dirty="0">
                  <a:latin typeface="+mj-ea"/>
                  <a:ea typeface="+mj-ea"/>
                  <a:sym typeface="+mn-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3246755" y="862965"/>
                <a:ext cx="5758815" cy="3779520"/>
              </a:xfrm>
              <a:prstGeom prst="rect">
                <a:avLst/>
              </a:prstGeom>
              <a:blipFill rotWithShape="1">
                <a:blip r:embed="rId3"/>
                <a:stretch>
                  <a:fillRect/>
                </a:stretch>
              </a:blipFill>
            </p:spPr>
            <p:txBody>
              <a:bodyPr/>
              <a:lstStyle/>
              <a:p>
                <a:r>
                  <a:rPr lang="zh-CN" altLang="en-US">
                    <a:noFill/>
                  </a:rPr>
                  <a:t> </a:t>
                </a:r>
              </a:p>
            </p:txBody>
          </p:sp>
        </mc:Fallback>
      </mc:AlternateContent>
      <p:sp>
        <p:nvSpPr>
          <p:cNvPr id="4" name="矩形 3"/>
          <p:cNvSpPr/>
          <p:nvPr/>
        </p:nvSpPr>
        <p:spPr>
          <a:xfrm>
            <a:off x="467360" y="3366135"/>
            <a:ext cx="1216025" cy="46990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p:nvPr>
            <p:custDataLst>
              <p:tags r:id="rId4"/>
            </p:custDataLst>
          </p:nvPr>
        </p:nvGraphicFramePr>
        <p:xfrm>
          <a:off x="3924300" y="2067560"/>
          <a:ext cx="3225165" cy="1667510"/>
        </p:xfrm>
        <a:graphic>
          <a:graphicData uri="http://schemas.openxmlformats.org/drawingml/2006/table">
            <a:tbl>
              <a:tblPr firstRow="1" bandRow="1">
                <a:tableStyleId>{5C22544A-7EE6-4342-B048-85BDC9FD1C3A}</a:tableStyleId>
              </a:tblPr>
              <a:tblGrid>
                <a:gridCol w="1075055"/>
                <a:gridCol w="1075055"/>
                <a:gridCol w="1075055"/>
              </a:tblGrid>
              <a:tr h="326390">
                <a:tc>
                  <a:txBody>
                    <a:bodyPr/>
                    <a:lstStyle/>
                    <a:p>
                      <a:pPr>
                        <a:buNone/>
                      </a:pPr>
                      <a:r>
                        <a:rPr lang="zh-CN" altLang="en-US" sz="1400"/>
                        <a:t>考虑文章数</a:t>
                      </a:r>
                      <a:endParaRPr lang="zh-CN" altLang="en-US" sz="1400"/>
                    </a:p>
                  </a:txBody>
                  <a:tcPr/>
                </a:tc>
                <a:tc>
                  <a:txBody>
                    <a:bodyPr/>
                    <a:lstStyle/>
                    <a:p>
                      <a:pPr>
                        <a:buNone/>
                      </a:pPr>
                      <a:r>
                        <a:rPr lang="en-US" altLang="zh-CN" sz="1400"/>
                        <a:t>HR_5</a:t>
                      </a:r>
                      <a:endParaRPr lang="en-US" altLang="zh-CN" sz="1400"/>
                    </a:p>
                  </a:txBody>
                  <a:tcPr/>
                </a:tc>
                <a:tc>
                  <a:txBody>
                    <a:bodyPr/>
                    <a:lstStyle/>
                    <a:p>
                      <a:pPr>
                        <a:buNone/>
                      </a:pPr>
                      <a:r>
                        <a:rPr lang="zh-CN" altLang="en-US" sz="1400"/>
                        <a:t>MRR_5</a:t>
                      </a:r>
                      <a:endParaRPr lang="zh-CN" altLang="en-US" sz="1400"/>
                    </a:p>
                  </a:txBody>
                  <a:tcPr/>
                </a:tc>
              </a:tr>
              <a:tr h="335280">
                <a:tc>
                  <a:txBody>
                    <a:bodyPr/>
                    <a:lstStyle/>
                    <a:p>
                      <a:pPr>
                        <a:buNone/>
                      </a:pPr>
                      <a:r>
                        <a:rPr lang="en-US" altLang="zh-CN" sz="1600"/>
                        <a:t>ALL</a:t>
                      </a:r>
                      <a:endParaRPr lang="en-US" altLang="zh-CN" sz="1600"/>
                    </a:p>
                  </a:txBody>
                  <a:tcPr/>
                </a:tc>
                <a:tc>
                  <a:txBody>
                    <a:bodyPr/>
                    <a:lstStyle/>
                    <a:p>
                      <a:pPr>
                        <a:buNone/>
                      </a:pPr>
                      <a:r>
                        <a:rPr lang="zh-CN" altLang="en-US" sz="1600"/>
                        <a:t>0.31701</a:t>
                      </a:r>
                      <a:endParaRPr lang="zh-CN" altLang="en-US" sz="1600"/>
                    </a:p>
                  </a:txBody>
                  <a:tcPr/>
                </a:tc>
                <a:tc>
                  <a:txBody>
                    <a:bodyPr/>
                    <a:lstStyle/>
                    <a:p>
                      <a:pPr>
                        <a:buNone/>
                      </a:pPr>
                      <a:r>
                        <a:rPr lang="zh-CN" altLang="en-US" sz="1600"/>
                        <a:t>0.18735</a:t>
                      </a:r>
                      <a:endParaRPr lang="zh-CN" altLang="en-US" sz="1600"/>
                    </a:p>
                  </a:txBody>
                  <a:tcPr/>
                </a:tc>
              </a:tr>
              <a:tr h="335280">
                <a:tc>
                  <a:txBody>
                    <a:bodyPr/>
                    <a:lstStyle/>
                    <a:p>
                      <a:pPr>
                        <a:buNone/>
                      </a:pPr>
                      <a:r>
                        <a:rPr lang="en-US" altLang="zh-CN" sz="1600"/>
                        <a:t>3</a:t>
                      </a:r>
                      <a:endParaRPr lang="en-US" altLang="zh-CN" sz="1600"/>
                    </a:p>
                  </a:txBody>
                  <a:tcPr/>
                </a:tc>
                <a:tc>
                  <a:txBody>
                    <a:bodyPr/>
                    <a:lstStyle/>
                    <a:p>
                      <a:pPr>
                        <a:buNone/>
                      </a:pPr>
                      <a:r>
                        <a:rPr lang="zh-CN" altLang="en-US" sz="1600"/>
                        <a:t>0.32125</a:t>
                      </a:r>
                      <a:endParaRPr lang="zh-CN" altLang="en-US" sz="1600"/>
                    </a:p>
                  </a:txBody>
                  <a:tcPr/>
                </a:tc>
                <a:tc>
                  <a:txBody>
                    <a:bodyPr/>
                    <a:lstStyle/>
                    <a:p>
                      <a:pPr>
                        <a:buNone/>
                      </a:pPr>
                      <a:r>
                        <a:rPr lang="zh-CN" altLang="en-US" sz="1600"/>
                        <a:t>0.18858</a:t>
                      </a:r>
                      <a:endParaRPr lang="zh-CN" altLang="en-US" sz="1600"/>
                    </a:p>
                  </a:txBody>
                  <a:tcPr/>
                </a:tc>
              </a:tr>
              <a:tr h="335280">
                <a:tc>
                  <a:txBody>
                    <a:bodyPr/>
                    <a:lstStyle/>
                    <a:p>
                      <a:pPr>
                        <a:buNone/>
                      </a:pPr>
                      <a:r>
                        <a:rPr lang="en-US" altLang="zh-CN" sz="1600"/>
                        <a:t>2</a:t>
                      </a:r>
                      <a:endParaRPr lang="en-US" altLang="zh-CN" sz="1600"/>
                    </a:p>
                  </a:txBody>
                  <a:tcPr/>
                </a:tc>
                <a:tc>
                  <a:txBody>
                    <a:bodyPr/>
                    <a:lstStyle/>
                    <a:p>
                      <a:pPr>
                        <a:buNone/>
                      </a:pPr>
                      <a:r>
                        <a:rPr lang="zh-CN" altLang="en-US" sz="1600"/>
                        <a:t>0.32958</a:t>
                      </a:r>
                      <a:endParaRPr lang="zh-CN" altLang="en-US" sz="1600"/>
                    </a:p>
                  </a:txBody>
                  <a:tcPr/>
                </a:tc>
                <a:tc>
                  <a:txBody>
                    <a:bodyPr/>
                    <a:lstStyle/>
                    <a:p>
                      <a:pPr>
                        <a:buNone/>
                      </a:pPr>
                      <a:r>
                        <a:rPr lang="zh-CN" altLang="en-US" sz="1600"/>
                        <a:t>0.19303</a:t>
                      </a:r>
                      <a:endParaRPr lang="zh-CN" altLang="en-US" sz="1600"/>
                    </a:p>
                  </a:txBody>
                  <a:tcPr/>
                </a:tc>
              </a:tr>
              <a:tr h="335280">
                <a:tc>
                  <a:txBody>
                    <a:bodyPr/>
                    <a:lstStyle/>
                    <a:p>
                      <a:pPr>
                        <a:buNone/>
                      </a:pPr>
                      <a:r>
                        <a:rPr lang="en-US" altLang="zh-CN" sz="1600"/>
                        <a:t>1</a:t>
                      </a:r>
                      <a:endParaRPr lang="en-US" altLang="zh-CN" sz="1600"/>
                    </a:p>
                  </a:txBody>
                  <a:tcPr/>
                </a:tc>
                <a:tc>
                  <a:txBody>
                    <a:bodyPr/>
                    <a:lstStyle/>
                    <a:p>
                      <a:pPr>
                        <a:buNone/>
                      </a:pPr>
                      <a:r>
                        <a:rPr lang="zh-CN" altLang="en-US" sz="1600"/>
                        <a:t>0.19370</a:t>
                      </a:r>
                      <a:endParaRPr lang="zh-CN" altLang="en-US" sz="1600"/>
                    </a:p>
                  </a:txBody>
                  <a:tcPr/>
                </a:tc>
                <a:tc>
                  <a:txBody>
                    <a:bodyPr/>
                    <a:lstStyle/>
                    <a:p>
                      <a:pPr>
                        <a:buNone/>
                      </a:pPr>
                      <a:r>
                        <a:rPr lang="zh-CN" altLang="en-US" sz="1600"/>
                        <a:t>0.11005</a:t>
                      </a:r>
                      <a:endParaRPr lang="zh-CN" altLang="en-US" sz="16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p:wipe dir="d"/>
      </p:transition>
    </mc:Choice>
    <mc:Fallback>
      <p:transition>
        <p:wipe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blinds(horizontal)">
                                      <p:cBhvr>
                                        <p:cTn id="13" dur="500"/>
                                        <p:tgtEl>
                                          <p:spTgt spid="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blinds(horizontal)">
                                      <p:cBhvr>
                                        <p:cTn id="18" dur="500"/>
                                        <p:tgtEl>
                                          <p:spTgt spid="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blinds(horizontal)">
                                      <p:cBhvr>
                                        <p:cTn id="21" dur="500"/>
                                        <p:tgtEl>
                                          <p:spTgt spid="1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blinds(horizontal)">
                                      <p:cBhvr>
                                        <p:cTn id="24" dur="500"/>
                                        <p:tgtEl>
                                          <p:spTgt spid="15">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blinds(horizontal)">
                                      <p:cBhvr>
                                        <p:cTn id="27" dur="500"/>
                                        <p:tgtEl>
                                          <p:spTgt spid="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blinds(horizontal)">
                                      <p:cBhvr>
                                        <p:cTn id="32" dur="500"/>
                                        <p:tgtEl>
                                          <p:spTgt spid="15">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animEffect transition="in" filter="blinds(horizontal)">
                                      <p:cBhvr>
                                        <p:cTn id="35" dur="500"/>
                                        <p:tgtEl>
                                          <p:spTgt spid="15">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5">
                                            <p:txEl>
                                              <p:pRg st="9" end="9"/>
                                            </p:txEl>
                                          </p:spTgt>
                                        </p:tgtEl>
                                        <p:attrNameLst>
                                          <p:attrName>style.visibility</p:attrName>
                                        </p:attrNameLst>
                                      </p:cBhvr>
                                      <p:to>
                                        <p:strVal val="visible"/>
                                      </p:to>
                                    </p:set>
                                    <p:animEffect transition="in" filter="blinds(horizontal)">
                                      <p:cBhvr>
                                        <p:cTn id="38" dur="500"/>
                                        <p:tgtEl>
                                          <p:spTgt spid="15">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5">
                                            <p:txEl>
                                              <p:pRg st="10" end="10"/>
                                            </p:txEl>
                                          </p:spTgt>
                                        </p:tgtEl>
                                        <p:attrNameLst>
                                          <p:attrName>style.visibility</p:attrName>
                                        </p:attrNameLst>
                                      </p:cBhvr>
                                      <p:to>
                                        <p:strVal val="visible"/>
                                      </p:to>
                                    </p:set>
                                    <p:animEffect transition="in" filter="blinds(horizontal)">
                                      <p:cBhvr>
                                        <p:cTn id="43" dur="500"/>
                                        <p:tgtEl>
                                          <p:spTgt spid="15">
                                            <p:txEl>
                                              <p:pRg st="10" end="1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15">
                                            <p:txEl>
                                              <p:pRg st="11" end="11"/>
                                            </p:txEl>
                                          </p:spTgt>
                                        </p:tgtEl>
                                        <p:attrNameLst>
                                          <p:attrName>style.visibility</p:attrName>
                                        </p:attrNameLst>
                                      </p:cBhvr>
                                      <p:to>
                                        <p:strVal val="visible"/>
                                      </p:to>
                                    </p:set>
                                    <p:animEffect transition="in" filter="blinds(horizontal)">
                                      <p:cBhvr>
                                        <p:cTn id="46" dur="500"/>
                                        <p:tgtEl>
                                          <p:spTgt spid="15">
                                            <p:txEl>
                                              <p:pRg st="11" end="11"/>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15">
                                            <p:txEl>
                                              <p:pRg st="12" end="12"/>
                                            </p:txEl>
                                          </p:spTgt>
                                        </p:tgtEl>
                                        <p:attrNameLst>
                                          <p:attrName>style.visibility</p:attrName>
                                        </p:attrNameLst>
                                      </p:cBhvr>
                                      <p:to>
                                        <p:strVal val="visible"/>
                                      </p:to>
                                    </p:set>
                                    <p:animEffect transition="in" filter="blinds(horizontal)">
                                      <p:cBhvr>
                                        <p:cTn id="49" dur="500"/>
                                        <p:tgtEl>
                                          <p:spTgt spid="1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linds(horizontal)">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Part2-2 </a:t>
            </a:r>
            <a:r>
              <a:rPr lang="zh-CN" altLang="en-US" sz="1800" b="1" dirty="0">
                <a:solidFill>
                  <a:srgbClr val="A11D51"/>
                </a:solidFill>
                <a:latin typeface="+mj-ea"/>
                <a:ea typeface="+mj-ea"/>
              </a:rPr>
              <a:t>召回阶段——基于用户的协同过滤</a:t>
            </a:r>
            <a:endParaRPr lang="zh-CN" altLang="en-US"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21153" r="48007"/>
          <a:stretch>
            <a:fillRect/>
          </a:stretch>
        </p:blipFill>
        <p:spPr>
          <a:xfrm>
            <a:off x="426720" y="941705"/>
            <a:ext cx="2820035" cy="3260090"/>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3111500" y="1091565"/>
                <a:ext cx="6032500" cy="3138170"/>
              </a:xfrm>
              <a:prstGeom prst="rect">
                <a:avLst/>
              </a:prstGeom>
              <a:noFill/>
            </p:spPr>
            <p:txBody>
              <a:bodyPr wrap="square">
                <a:spAutoFit/>
              </a:bodyPr>
              <a:lstStyle/>
              <a:p>
                <a:pPr marL="285750" lvl="0" indent="-285750">
                  <a:buFont typeface="Arial" panose="020B0604020202020204" pitchFamily="34" charset="0"/>
                  <a:buChar char="•"/>
                </a:pPr>
                <a:r>
                  <a:rPr lang="zh-CN" altLang="en-US" b="1" dirty="0">
                    <a:latin typeface="+mj-ea"/>
                    <a:ea typeface="+mj-ea"/>
                    <a:sym typeface="+mn-ea"/>
                  </a:rPr>
                  <a:t>基于用户的协同过滤（</a:t>
                </a:r>
                <a:r>
                  <a:rPr lang="en-US" altLang="zh-CN" b="1" dirty="0">
                    <a:latin typeface="+mj-ea"/>
                    <a:ea typeface="+mj-ea"/>
                    <a:sym typeface="+mn-ea"/>
                  </a:rPr>
                  <a:t>userCF</a:t>
                </a:r>
                <a:r>
                  <a:rPr lang="zh-CN" altLang="en-US" b="1" dirty="0">
                    <a:latin typeface="+mj-ea"/>
                    <a:ea typeface="+mj-ea"/>
                    <a:sym typeface="+mn-ea"/>
                  </a:rPr>
                  <a:t>）</a:t>
                </a:r>
                <a:endParaRPr lang="zh-CN" altLang="en-US" b="1" dirty="0">
                  <a:latin typeface="+mj-ea"/>
                  <a:ea typeface="+mj-ea"/>
                  <a:sym typeface="+mn-ea"/>
                </a:endParaRPr>
              </a:p>
              <a:p>
                <a:pPr marL="742950" lvl="1" indent="-285750">
                  <a:buFont typeface="Arial" panose="020B0604020202020204" pitchFamily="34" charset="0"/>
                  <a:buChar char="•"/>
                </a:pPr>
                <a:r>
                  <a:rPr lang="zh-CN" altLang="en-US" dirty="0">
                    <a:latin typeface="+mj-ea"/>
                    <a:ea typeface="+mj-ea"/>
                    <a:sym typeface="+mn-ea"/>
                  </a:rPr>
                  <a:t>整体思路：给用户推荐与其相似的其他读者曾经读过的文章</a:t>
                </a:r>
                <a:endParaRPr lang="zh-CN" altLang="en-US" dirty="0">
                  <a:latin typeface="+mj-ea"/>
                  <a:ea typeface="+mj-ea"/>
                  <a:sym typeface="+mn-ea"/>
                </a:endParaRPr>
              </a:p>
              <a:p>
                <a:pPr marL="285750" lvl="0" indent="-285750">
                  <a:buFont typeface="Arial" panose="020B0604020202020204" pitchFamily="34" charset="0"/>
                  <a:buChar char="•"/>
                </a:pPr>
                <a:r>
                  <a:rPr lang="zh-CN" altLang="en-US" b="1" dirty="0">
                    <a:latin typeface="+mj-ea"/>
                    <a:ea typeface="+mj-ea"/>
                    <a:sym typeface="+mn-ea"/>
                  </a:rPr>
                  <a:t>步骤如下：</a:t>
                </a:r>
                <a:endParaRPr lang="zh-CN" altLang="en-US" b="1"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1. </a:t>
                </a:r>
                <a:r>
                  <a:rPr lang="zh-CN" altLang="en-US" dirty="0">
                    <a:latin typeface="+mj-ea"/>
                    <a:ea typeface="+mj-ea"/>
                    <a:sym typeface="+mn-ea"/>
                  </a:rPr>
                  <a:t>计算用户之间的相似度。</a:t>
                </a:r>
                <a:endParaRPr lang="zh-CN" altLang="en-US"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2. </a:t>
                </a:r>
                <a:r>
                  <a:rPr lang="zh-CN" altLang="en-US" dirty="0">
                    <a:latin typeface="+mj-ea"/>
                    <a:ea typeface="+mj-ea"/>
                    <a:sym typeface="+mn-ea"/>
                  </a:rPr>
                  <a:t>根据物品的相似度和用户的历史行为给用户推荐</a:t>
                </a:r>
                <a:endParaRPr lang="zh-CN" altLang="en-US" dirty="0">
                  <a:latin typeface="+mj-ea"/>
                  <a:ea typeface="+mj-ea"/>
                  <a:sym typeface="+mn-ea"/>
                </a:endParaRPr>
              </a:p>
              <a:p>
                <a:pPr lvl="1" indent="0">
                  <a:buFont typeface="Arial" panose="020B0604020202020204" pitchFamily="34" charset="0"/>
                  <a:buNone/>
                </a:pPr>
                <a:r>
                  <a:rPr lang="zh-CN" altLang="en-US" dirty="0">
                    <a:latin typeface="+mj-ea"/>
                    <a:ea typeface="+mj-ea"/>
                    <a:sym typeface="+mn-ea"/>
                  </a:rPr>
                  <a:t>3. 根据 </a:t>
                </a:r>
                <a14:m>
                  <m:oMath xmlns:m="http://schemas.openxmlformats.org/officeDocument/2006/math">
                    <m:sSub>
                      <m:sSubPr>
                        <m:ctrlPr>
                          <a:rPr lang="en-US" altLang="zh-CN" i="1" dirty="0">
                            <a:latin typeface="Cambria Math" panose="02040503050406030204" charset="0"/>
                            <a:ea typeface="+mj-ea"/>
                            <a:cs typeface="Cambria Math" panose="02040503050406030204" charset="0"/>
                            <a:sym typeface="+mn-ea"/>
                          </a:rPr>
                        </m:ctrlPr>
                      </m:sSubPr>
                      <m:e>
                        <m:r>
                          <a:rPr lang="en-US" altLang="zh-CN" i="1" dirty="0">
                            <a:latin typeface="Cambria Math" panose="02040503050406030204" charset="0"/>
                            <a:ea typeface="+mj-ea"/>
                            <a:cs typeface="Cambria Math" panose="02040503050406030204" charset="0"/>
                            <a:sym typeface="+mn-ea"/>
                          </a:rPr>
                          <m:t>𝑃</m:t>
                        </m:r>
                      </m:e>
                      <m:sub>
                        <m:r>
                          <a:rPr lang="en-US" altLang="zh-CN" i="1" dirty="0">
                            <a:latin typeface="Cambria Math" panose="02040503050406030204" charset="0"/>
                            <a:ea typeface="+mj-ea"/>
                            <a:cs typeface="Cambria Math" panose="02040503050406030204" charset="0"/>
                            <a:sym typeface="+mn-ea"/>
                          </a:rPr>
                          <m:t>𝑢𝑏</m:t>
                        </m:r>
                      </m:sub>
                    </m:sSub>
                  </m:oMath>
                </a14:m>
                <a:r>
                  <a:rPr lang="zh-CN" altLang="en-US" dirty="0">
                    <a:latin typeface="+mj-ea"/>
                    <a:ea typeface="+mj-ea"/>
                    <a:sym typeface="+mn-ea"/>
                  </a:rPr>
                  <a:t>推荐</a:t>
                </a:r>
                <a:r>
                  <a:rPr lang="en-US" altLang="zh-CN" dirty="0">
                    <a:latin typeface="+mj-ea"/>
                    <a:ea typeface="+mj-ea"/>
                    <a:sym typeface="+mn-ea"/>
                  </a:rPr>
                  <a:t>Top100</a:t>
                </a:r>
                <a:r>
                  <a:rPr lang="zh-CN" altLang="en-US" dirty="0">
                    <a:latin typeface="+mj-ea"/>
                    <a:ea typeface="+mj-ea"/>
                    <a:sym typeface="+mn-ea"/>
                  </a:rPr>
                  <a:t>的文章给用户</a:t>
                </a:r>
                <a:endParaRPr lang="zh-CN" altLang="en-US" b="1" dirty="0">
                  <a:latin typeface="+mj-ea"/>
                  <a:ea typeface="+mj-ea"/>
                  <a:sym typeface="+mn-ea"/>
                </a:endParaRPr>
              </a:p>
              <a:p>
                <a:pPr marL="285750" lvl="0" indent="-285750">
                  <a:buFont typeface="Arial" panose="020B0604020202020204" pitchFamily="34" charset="0"/>
                  <a:buChar char="•"/>
                </a:pPr>
                <a:r>
                  <a:rPr lang="zh-CN" altLang="en-US" b="1" dirty="0">
                    <a:latin typeface="+mj-ea"/>
                    <a:ea typeface="+mj-ea"/>
                    <a:sym typeface="+mn-ea"/>
                  </a:rPr>
                  <a:t>遇到困难：</a:t>
                </a:r>
                <a:endParaRPr lang="zh-CN" altLang="en-US" b="1" dirty="0">
                  <a:latin typeface="+mj-ea"/>
                  <a:ea typeface="+mj-ea"/>
                  <a:sym typeface="+mn-ea"/>
                </a:endParaRPr>
              </a:p>
              <a:p>
                <a:pPr marL="742950" lvl="1" indent="-285750">
                  <a:buFont typeface="Arial" panose="020B0604020202020204" pitchFamily="34" charset="0"/>
                  <a:buChar char="•"/>
                </a:pPr>
                <a:r>
                  <a:rPr lang="zh-CN" altLang="en-US" dirty="0">
                    <a:latin typeface="+mj-ea"/>
                    <a:ea typeface="+mj-ea"/>
                    <a:sym typeface="+mn-ea"/>
                  </a:rPr>
                  <a:t>用户量数据量太大，有</a:t>
                </a:r>
                <a:r>
                  <a:rPr lang="en-US" altLang="zh-CN" dirty="0">
                    <a:latin typeface="+mj-ea"/>
                    <a:ea typeface="+mj-ea"/>
                    <a:sym typeface="+mn-ea"/>
                  </a:rPr>
                  <a:t>30W</a:t>
                </a:r>
                <a:r>
                  <a:rPr lang="zh-CN" altLang="en-US" dirty="0">
                    <a:latin typeface="+mj-ea"/>
                    <a:ea typeface="+mj-ea"/>
                    <a:sym typeface="+mn-ea"/>
                  </a:rPr>
                  <a:t>的用户，因此需要一个</a:t>
                </a:r>
                <a:r>
                  <a:rPr lang="en-US" altLang="zh-CN" dirty="0">
                    <a:latin typeface="+mj-ea"/>
                    <a:ea typeface="+mj-ea"/>
                    <a:sym typeface="+mn-ea"/>
                  </a:rPr>
                  <a:t>30w*30w</a:t>
                </a:r>
                <a:r>
                  <a:rPr lang="zh-CN" altLang="en-US" dirty="0">
                    <a:latin typeface="+mj-ea"/>
                    <a:ea typeface="+mj-ea"/>
                    <a:sym typeface="+mn-ea"/>
                  </a:rPr>
                  <a:t>的矩阵。</a:t>
                </a:r>
                <a:endParaRPr lang="zh-CN" altLang="en-US" dirty="0">
                  <a:latin typeface="+mj-ea"/>
                  <a:ea typeface="+mj-ea"/>
                  <a:sym typeface="+mn-ea"/>
                </a:endParaRPr>
              </a:p>
              <a:p>
                <a:pPr marL="742950" lvl="1" indent="-285750">
                  <a:buFont typeface="Arial" panose="020B0604020202020204" pitchFamily="34" charset="0"/>
                  <a:buChar char="•"/>
                </a:pPr>
                <a:r>
                  <a:rPr lang="zh-CN" altLang="en-US" dirty="0">
                    <a:latin typeface="+mj-ea"/>
                    <a:ea typeface="+mj-ea"/>
                    <a:sym typeface="+mn-ea"/>
                  </a:rPr>
                  <a:t>计算时间太长，且</a:t>
                </a:r>
                <a:r>
                  <a:rPr lang="en-US" altLang="zh-CN" dirty="0">
                    <a:latin typeface="+mj-ea"/>
                    <a:ea typeface="+mj-ea"/>
                    <a:sym typeface="+mn-ea"/>
                  </a:rPr>
                  <a:t>256</a:t>
                </a:r>
                <a:r>
                  <a:rPr lang="zh-CN" altLang="en-US" dirty="0">
                    <a:latin typeface="+mj-ea"/>
                    <a:ea typeface="+mj-ea"/>
                    <a:sym typeface="+mn-ea"/>
                  </a:rPr>
                  <a:t>G内存也不够（没钱😭</a:t>
                </a:r>
                <a:endParaRPr lang="en-US" altLang="zh-CN" i="1" dirty="0">
                  <a:latin typeface="Cambria Math" panose="02040503050406030204" charset="0"/>
                  <a:ea typeface="+mj-ea"/>
                  <a:cs typeface="Cambria Math" panose="02040503050406030204" charset="0"/>
                  <a:sym typeface="+mn-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3111500" y="1091565"/>
                <a:ext cx="6032500" cy="3138170"/>
              </a:xfrm>
              <a:prstGeom prst="rect">
                <a:avLst/>
              </a:prstGeom>
              <a:blipFill rotWithShape="1">
                <a:blip r:embed="rId3"/>
                <a:stretch>
                  <a:fillRect/>
                </a:stretch>
              </a:blipFill>
            </p:spPr>
            <p:txBody>
              <a:bodyPr/>
              <a:lstStyle/>
              <a:p>
                <a:r>
                  <a:rPr lang="zh-CN" altLang="en-US">
                    <a:noFill/>
                  </a:rPr>
                  <a:t> </a:t>
                </a:r>
              </a:p>
            </p:txBody>
          </p:sp>
        </mc:Fallback>
      </mc:AlternateContent>
      <p:sp>
        <p:nvSpPr>
          <p:cNvPr id="4" name="矩形 3"/>
          <p:cNvSpPr/>
          <p:nvPr/>
        </p:nvSpPr>
        <p:spPr>
          <a:xfrm>
            <a:off x="1571625" y="3373755"/>
            <a:ext cx="1216025" cy="46990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乘号 2"/>
          <p:cNvSpPr/>
          <p:nvPr/>
        </p:nvSpPr>
        <p:spPr>
          <a:xfrm rot="1260000">
            <a:off x="7574280" y="4141470"/>
            <a:ext cx="1096645" cy="97472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down)">
                                      <p:cBhvr>
                                        <p:cTn id="15" dur="500"/>
                                        <p:tgtEl>
                                          <p:spTgt spid="1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wipe(down)">
                                      <p:cBhvr>
                                        <p:cTn id="18" dur="500"/>
                                        <p:tgtEl>
                                          <p:spTgt spid="1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wipe(down)">
                                      <p:cBhvr>
                                        <p:cTn id="21" dur="500"/>
                                        <p:tgtEl>
                                          <p:spTgt spid="15">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wipe(down)">
                                      <p:cBhvr>
                                        <p:cTn id="24" dur="500"/>
                                        <p:tgtEl>
                                          <p:spTgt spid="1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5">
                                            <p:txEl>
                                              <p:pRg st="6" end="6"/>
                                            </p:txEl>
                                          </p:spTgt>
                                        </p:tgtEl>
                                        <p:attrNameLst>
                                          <p:attrName>style.visibility</p:attrName>
                                        </p:attrNameLst>
                                      </p:cBhvr>
                                      <p:to>
                                        <p:strVal val="visible"/>
                                      </p:to>
                                    </p:set>
                                    <p:animEffect transition="in" filter="blinds(horizontal)">
                                      <p:cBhvr>
                                        <p:cTn id="29" dur="500"/>
                                        <p:tgtEl>
                                          <p:spTgt spid="15">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blinds(horizontal)">
                                      <p:cBhvr>
                                        <p:cTn id="32" dur="500"/>
                                        <p:tgtEl>
                                          <p:spTgt spid="15">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animEffect transition="in" filter="blinds(horizontal)">
                                      <p:cBhvr>
                                        <p:cTn id="35" dur="500"/>
                                        <p:tgtEl>
                                          <p:spTgt spid="1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5115" y="-20538"/>
            <a:ext cx="1597405" cy="469825"/>
          </a:xfrm>
          <a:prstGeom prst="rect">
            <a:avLst/>
          </a:prstGeom>
        </p:spPr>
      </p:pic>
      <p:sp>
        <p:nvSpPr>
          <p:cNvPr id="6" name="文本框 5"/>
          <p:cNvSpPr txBox="1"/>
          <p:nvPr/>
        </p:nvSpPr>
        <p:spPr>
          <a:xfrm>
            <a:off x="0" y="0"/>
            <a:ext cx="9144000" cy="645160"/>
          </a:xfrm>
          <a:prstGeom prst="rect">
            <a:avLst/>
          </a:prstGeom>
          <a:noFill/>
        </p:spPr>
        <p:txBody>
          <a:bodyPr wrap="square">
            <a:spAutoFit/>
          </a:bodyPr>
          <a:lstStyle/>
          <a:p>
            <a:pPr marL="0" lvl="1" algn="ctr"/>
            <a:r>
              <a:rPr lang="en-US" altLang="zh-CN" sz="1800" b="1" dirty="0">
                <a:solidFill>
                  <a:srgbClr val="A11D51"/>
                </a:solidFill>
                <a:latin typeface="+mj-ea"/>
                <a:ea typeface="+mj-ea"/>
              </a:rPr>
              <a:t>Part2-</a:t>
            </a:r>
            <a:r>
              <a:rPr lang="zh-CN" altLang="en-US" sz="1800" b="1" dirty="0">
                <a:solidFill>
                  <a:srgbClr val="A11D51"/>
                </a:solidFill>
                <a:latin typeface="+mj-ea"/>
                <a:ea typeface="+mj-ea"/>
              </a:rPr>
              <a:t>实现过程</a:t>
            </a:r>
            <a:endParaRPr lang="zh-CN" altLang="en-US" sz="1800" b="1" dirty="0">
              <a:solidFill>
                <a:srgbClr val="A11D51"/>
              </a:solidFill>
              <a:latin typeface="+mj-ea"/>
              <a:ea typeface="+mj-ea"/>
            </a:endParaRPr>
          </a:p>
          <a:p>
            <a:pPr marL="0" lvl="1" algn="ctr"/>
            <a:r>
              <a:rPr lang="en-US" altLang="zh-CN" sz="1800" b="1" dirty="0">
                <a:solidFill>
                  <a:srgbClr val="A11D51"/>
                </a:solidFill>
                <a:latin typeface="+mj-ea"/>
                <a:ea typeface="+mj-ea"/>
              </a:rPr>
              <a:t>Part2-2 </a:t>
            </a:r>
            <a:r>
              <a:rPr lang="zh-CN" altLang="en-US" sz="1800" b="1" dirty="0">
                <a:solidFill>
                  <a:srgbClr val="A11D51"/>
                </a:solidFill>
                <a:latin typeface="+mj-ea"/>
                <a:ea typeface="+mj-ea"/>
              </a:rPr>
              <a:t>召回阶段</a:t>
            </a:r>
            <a:r>
              <a:rPr lang="en-US" altLang="zh-CN" sz="1800" b="1" dirty="0">
                <a:solidFill>
                  <a:srgbClr val="A11D51"/>
                </a:solidFill>
                <a:latin typeface="+mj-ea"/>
                <a:ea typeface="+mj-ea"/>
              </a:rPr>
              <a:t>——</a:t>
            </a:r>
            <a:r>
              <a:rPr lang="en-US" altLang="zh-CN" sz="1800" b="1" dirty="0">
                <a:solidFill>
                  <a:srgbClr val="A11D51"/>
                </a:solidFill>
                <a:latin typeface="+mj-ea"/>
                <a:ea typeface="+mj-ea"/>
                <a:sym typeface="+mn-ea"/>
              </a:rPr>
              <a:t>基于二分网络的召回方法</a:t>
            </a:r>
            <a:endParaRPr lang="en-US" altLang="zh-CN" sz="1800" b="1" dirty="0">
              <a:solidFill>
                <a:srgbClr val="A11D51"/>
              </a:solidFill>
              <a:latin typeface="+mj-ea"/>
              <a:ea typeface="+mj-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21153" r="48007"/>
          <a:stretch>
            <a:fillRect/>
          </a:stretch>
        </p:blipFill>
        <p:spPr>
          <a:xfrm>
            <a:off x="426720" y="941705"/>
            <a:ext cx="2820035" cy="3260090"/>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3111500" y="645160"/>
                <a:ext cx="6032500" cy="1800860"/>
              </a:xfrm>
              <a:prstGeom prst="rect">
                <a:avLst/>
              </a:prstGeom>
              <a:noFill/>
            </p:spPr>
            <p:txBody>
              <a:bodyPr wrap="square">
                <a:spAutoFit/>
              </a:bodyPr>
              <a:lstStyle/>
              <a:p>
                <a:pPr marL="285750" lvl="0" indent="-285750">
                  <a:buFont typeface="Arial" panose="020B0604020202020204" pitchFamily="34" charset="0"/>
                  <a:buChar char="•"/>
                </a:pPr>
                <a:r>
                  <a:rPr lang="zh-CN" altLang="en-US" b="1" dirty="0">
                    <a:latin typeface="+mj-ea"/>
                    <a:ea typeface="+mj-ea"/>
                    <a:sym typeface="+mn-ea"/>
                  </a:rPr>
                  <a:t>基于二分网络的召回方法</a:t>
                </a:r>
                <a:endParaRPr lang="zh-CN" altLang="en-US" b="1" dirty="0">
                  <a:latin typeface="+mj-ea"/>
                  <a:ea typeface="+mj-ea"/>
                  <a:sym typeface="+mn-ea"/>
                </a:endParaRPr>
              </a:p>
              <a:p>
                <a:pPr marL="742950" lvl="1" indent="-285750">
                  <a:buFont typeface="Arial" panose="020B0604020202020204" pitchFamily="34" charset="0"/>
                  <a:buChar char="•"/>
                </a:pPr>
                <a:r>
                  <a:rPr lang="zh-CN" altLang="en-US" dirty="0">
                    <a:latin typeface="+mj-ea"/>
                    <a:ea typeface="+mj-ea"/>
                    <a:sym typeface="+mn-ea"/>
                  </a:rPr>
                  <a:t>整体思路：与基于物品的协同过滤思路类似</a:t>
                </a:r>
                <a:endParaRPr lang="zh-CN" altLang="en-US" dirty="0">
                  <a:latin typeface="+mj-ea"/>
                  <a:ea typeface="+mj-ea"/>
                  <a:sym typeface="+mn-ea"/>
                </a:endParaRPr>
              </a:p>
              <a:p>
                <a:pPr marL="285750" lvl="0" indent="-285750">
                  <a:buFont typeface="Arial" panose="020B0604020202020204" pitchFamily="34" charset="0"/>
                  <a:buChar char="•"/>
                </a:pPr>
                <a:r>
                  <a:rPr lang="zh-CN" altLang="en-US" b="1" dirty="0">
                    <a:latin typeface="+mj-ea"/>
                    <a:ea typeface="+mj-ea"/>
                    <a:sym typeface="+mn-ea"/>
                  </a:rPr>
                  <a:t>步骤如下：</a:t>
                </a:r>
                <a:endParaRPr lang="zh-CN" altLang="en-US" b="1"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1. </a:t>
                </a:r>
                <a:r>
                  <a:rPr lang="zh-CN" altLang="en-US" dirty="0">
                    <a:latin typeface="+mj-ea"/>
                    <a:ea typeface="+mj-ea"/>
                    <a:sym typeface="+mn-ea"/>
                  </a:rPr>
                  <a:t>计算新闻之间的相似度。</a:t>
                </a:r>
                <a:endParaRPr lang="zh-CN" altLang="en-US" dirty="0">
                  <a:latin typeface="+mj-ea"/>
                  <a:ea typeface="+mj-ea"/>
                  <a:sym typeface="+mn-ea"/>
                </a:endParaRPr>
              </a:p>
              <a:p>
                <a:pPr lvl="1" indent="0">
                  <a:buFont typeface="Arial" panose="020B0604020202020204" pitchFamily="34" charset="0"/>
                  <a:buNone/>
                </a:pPr>
                <a:r>
                  <a:rPr lang="en-US" altLang="zh-CN" dirty="0">
                    <a:latin typeface="+mj-ea"/>
                    <a:ea typeface="+mj-ea"/>
                    <a:sym typeface="+mn-ea"/>
                  </a:rPr>
                  <a:t>2. </a:t>
                </a:r>
                <a:r>
                  <a:rPr lang="zh-CN" altLang="en-US" dirty="0">
                    <a:latin typeface="+mj-ea"/>
                    <a:ea typeface="+mj-ea"/>
                    <a:sym typeface="+mn-ea"/>
                  </a:rPr>
                  <a:t>根据物品的相似度和用户的历史行为给用户推荐</a:t>
                </a:r>
                <a:endParaRPr lang="zh-CN" altLang="en-US" dirty="0">
                  <a:latin typeface="+mj-ea"/>
                  <a:ea typeface="+mj-ea"/>
                  <a:sym typeface="+mn-ea"/>
                </a:endParaRPr>
              </a:p>
              <a:p>
                <a:pPr lvl="1" indent="0">
                  <a:buFont typeface="Arial" panose="020B0604020202020204" pitchFamily="34" charset="0"/>
                  <a:buNone/>
                </a:pPr>
                <a:r>
                  <a:rPr lang="zh-CN" altLang="en-US" dirty="0">
                    <a:latin typeface="+mj-ea"/>
                    <a:ea typeface="+mj-ea"/>
                    <a:sym typeface="+mn-ea"/>
                  </a:rPr>
                  <a:t>3. 根据 </a:t>
                </a:r>
                <a14:m>
                  <m:oMath xmlns:m="http://schemas.openxmlformats.org/officeDocument/2006/math">
                    <m:sSub>
                      <m:sSubPr>
                        <m:ctrlPr>
                          <a:rPr lang="en-US" altLang="zh-CN" i="1" dirty="0">
                            <a:latin typeface="Cambria Math" panose="02040503050406030204" charset="0"/>
                            <a:ea typeface="+mj-ea"/>
                            <a:cs typeface="Cambria Math" panose="02040503050406030204" charset="0"/>
                            <a:sym typeface="+mn-ea"/>
                          </a:rPr>
                        </m:ctrlPr>
                      </m:sSubPr>
                      <m:e>
                        <m:r>
                          <a:rPr lang="en-US" altLang="zh-CN" i="1" dirty="0">
                            <a:latin typeface="Cambria Math" panose="02040503050406030204" charset="0"/>
                            <a:ea typeface="+mj-ea"/>
                            <a:cs typeface="Cambria Math" panose="02040503050406030204" charset="0"/>
                            <a:sym typeface="+mn-ea"/>
                          </a:rPr>
                          <m:t>𝑃</m:t>
                        </m:r>
                      </m:e>
                      <m:sub>
                        <m:r>
                          <a:rPr lang="en-US" altLang="zh-CN" i="1" dirty="0">
                            <a:latin typeface="Cambria Math" panose="02040503050406030204" charset="0"/>
                            <a:ea typeface="+mj-ea"/>
                            <a:cs typeface="Cambria Math" panose="02040503050406030204" charset="0"/>
                            <a:sym typeface="+mn-ea"/>
                          </a:rPr>
                          <m:t>𝑢𝑏</m:t>
                        </m:r>
                      </m:sub>
                    </m:sSub>
                  </m:oMath>
                </a14:m>
                <a:r>
                  <a:rPr lang="zh-CN" altLang="en-US" dirty="0">
                    <a:latin typeface="+mj-ea"/>
                    <a:ea typeface="+mj-ea"/>
                    <a:sym typeface="+mn-ea"/>
                  </a:rPr>
                  <a:t>推荐</a:t>
                </a:r>
                <a:r>
                  <a:rPr lang="en-US" altLang="zh-CN" dirty="0">
                    <a:latin typeface="+mj-ea"/>
                    <a:ea typeface="+mj-ea"/>
                    <a:sym typeface="+mn-ea"/>
                  </a:rPr>
                  <a:t>Top100</a:t>
                </a:r>
                <a:r>
                  <a:rPr lang="zh-CN" altLang="en-US" dirty="0">
                    <a:latin typeface="+mj-ea"/>
                    <a:ea typeface="+mj-ea"/>
                    <a:sym typeface="+mn-ea"/>
                  </a:rPr>
                  <a:t>的文章给用户</a:t>
                </a:r>
                <a:endParaRPr lang="en-US" altLang="zh-CN" i="1" dirty="0">
                  <a:latin typeface="Cambria Math" panose="02040503050406030204" charset="0"/>
                  <a:ea typeface="+mj-ea"/>
                  <a:cs typeface="Cambria Math" panose="02040503050406030204" charset="0"/>
                  <a:sym typeface="+mn-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3111500" y="645160"/>
                <a:ext cx="6032500" cy="1800860"/>
              </a:xfrm>
              <a:prstGeom prst="rect">
                <a:avLst/>
              </a:prstGeom>
              <a:blipFill rotWithShape="1">
                <a:blip r:embed="rId3"/>
                <a:stretch>
                  <a:fillRect/>
                </a:stretch>
              </a:blipFill>
            </p:spPr>
            <p:txBody>
              <a:bodyPr/>
              <a:lstStyle/>
              <a:p>
                <a:r>
                  <a:rPr lang="zh-CN" altLang="en-US">
                    <a:noFill/>
                  </a:rPr>
                  <a:t> </a:t>
                </a:r>
              </a:p>
            </p:txBody>
          </p:sp>
        </mc:Fallback>
      </mc:AlternateContent>
      <p:sp>
        <p:nvSpPr>
          <p:cNvPr id="4" name="矩形 3"/>
          <p:cNvSpPr/>
          <p:nvPr/>
        </p:nvSpPr>
        <p:spPr>
          <a:xfrm>
            <a:off x="426720" y="1439545"/>
            <a:ext cx="1246505" cy="469900"/>
          </a:xfrm>
          <a:prstGeom prst="rect">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3246755" y="2632710"/>
            <a:ext cx="1663065" cy="2407920"/>
          </a:xfrm>
          <a:prstGeom prst="rect">
            <a:avLst/>
          </a:prstGeom>
        </p:spPr>
      </p:pic>
      <p:pic>
        <p:nvPicPr>
          <p:cNvPr id="7" name="图片 6"/>
          <p:cNvPicPr>
            <a:picLocks noChangeAspect="1"/>
          </p:cNvPicPr>
          <p:nvPr/>
        </p:nvPicPr>
        <p:blipFill>
          <a:blip r:embed="rId5"/>
          <a:stretch>
            <a:fillRect/>
          </a:stretch>
        </p:blipFill>
        <p:spPr>
          <a:xfrm>
            <a:off x="5095875" y="2632710"/>
            <a:ext cx="3714115" cy="23780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blinds(horizontal)">
                                      <p:cBhvr>
                                        <p:cTn id="15" dur="500"/>
                                        <p:tgtEl>
                                          <p:spTgt spid="1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blinds(horizontal)">
                                      <p:cBhvr>
                                        <p:cTn id="18" dur="500"/>
                                        <p:tgtEl>
                                          <p:spTgt spid="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blinds(horizontal)">
                                      <p:cBhvr>
                                        <p:cTn id="21" dur="500"/>
                                        <p:tgtEl>
                                          <p:spTgt spid="1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blinds(horizontal)">
                                      <p:cBhvr>
                                        <p:cTn id="24" dur="500"/>
                                        <p:tgtEl>
                                          <p:spTgt spid="1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par>
                                <p:cTn id="30" presetID="3" presetClass="entr" presetSubtype="1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170fe59d-b4f1-4495-a3e7-3eb3a1e34927}"/>
  <p:tag name="TABLE_ENDDRAG_ORIGIN_RECT" val="254*132"/>
  <p:tag name="TABLE_ENDDRAG_RECT" val="439*204*253*131"/>
</p:tagLst>
</file>

<file path=ppt/tags/tag2.xml><?xml version="1.0" encoding="utf-8"?>
<p:tagLst xmlns:p="http://schemas.openxmlformats.org/presentationml/2006/main">
  <p:tag name="KSO_WM_UNIT_TABLE_BEAUTIFY" val="smartTable{170fe59d-b4f1-4495-a3e7-3eb3a1e34927}"/>
  <p:tag name="TABLE_ENDDRAG_ORIGIN_RECT" val="439*130"/>
  <p:tag name="TABLE_ENDDRAG_RECT" val="263*177*439*129"/>
</p:tagLst>
</file>

<file path=ppt/tags/tag3.xml><?xml version="1.0" encoding="utf-8"?>
<p:tagLst xmlns:p="http://schemas.openxmlformats.org/presentationml/2006/main">
  <p:tag name="KSO_WM_UNIT_TABLE_BEAUTIFY" val="smartTable{170fe59d-b4f1-4495-a3e7-3eb3a1e34927}"/>
  <p:tag name="TABLE_ENDDRAG_ORIGIN_RECT" val="335*95"/>
  <p:tag name="TABLE_ENDDRAG_RECT" val="363*205*335*93"/>
</p:tagLst>
</file>

<file path=ppt/tags/tag4.xml><?xml version="1.0" encoding="utf-8"?>
<p:tagLst xmlns:p="http://schemas.openxmlformats.org/presentationml/2006/main">
  <p:tag name="ISPRING_PRESENTATION_TITLE" val="商务金融PPT图表"/>
</p:tagLst>
</file>

<file path=ppt/theme/theme1.xml><?xml version="1.0" encoding="utf-8"?>
<a:theme xmlns:a="http://schemas.openxmlformats.org/drawingml/2006/main" name="Office 主题​​">
  <a:themeElements>
    <a:clrScheme name="自定义 276">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3954</Words>
  <Application>WPS 演示</Application>
  <PresentationFormat>全屏显示(16:9)</PresentationFormat>
  <Paragraphs>326</Paragraphs>
  <Slides>23</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Arial</vt:lpstr>
      <vt:lpstr>宋体</vt:lpstr>
      <vt:lpstr>Wingdings</vt:lpstr>
      <vt:lpstr>Calibri</vt:lpstr>
      <vt:lpstr>微软雅黑</vt:lpstr>
      <vt:lpstr>Cambria Math</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商务金融PPT图表</dc:title>
  <dc:creator>哎呀小小草</dc:creator>
  <cp:keywords>https:/800sucai.taobao.com</cp:keywords>
  <dc:description>https://800sucai.taobao.com/</dc:description>
  <dc:subject>哎呀小小草</dc:subject>
  <cp:category>https://800sucai.taobao.com/</cp:category>
  <cp:lastModifiedBy>蛋壳</cp:lastModifiedBy>
  <cp:revision>1048</cp:revision>
  <dcterms:created xsi:type="dcterms:W3CDTF">2021-12-17T11:00:00Z</dcterms:created>
  <dcterms:modified xsi:type="dcterms:W3CDTF">2021-12-20T06:00:02Z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9BE88530C75B48C5A0EF3B5A316CEEBA</vt:lpwstr>
  </property>
</Properties>
</file>